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78" r:id="rId5"/>
    <p:sldId id="257" r:id="rId6"/>
    <p:sldId id="258" r:id="rId7"/>
    <p:sldId id="259" r:id="rId8"/>
    <p:sldId id="270" r:id="rId9"/>
    <p:sldId id="260" r:id="rId10"/>
    <p:sldId id="265" r:id="rId11"/>
    <p:sldId id="263" r:id="rId12"/>
    <p:sldId id="268" r:id="rId13"/>
    <p:sldId id="262" r:id="rId14"/>
    <p:sldId id="264" r:id="rId15"/>
    <p:sldId id="269"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48" userDrawn="1">
          <p15:clr>
            <a:srgbClr val="A4A3A4"/>
          </p15:clr>
        </p15:guide>
        <p15:guide id="3" pos="432" userDrawn="1">
          <p15:clr>
            <a:srgbClr val="A4A3A4"/>
          </p15:clr>
        </p15:guide>
        <p15:guide id="4" pos="7296" userDrawn="1">
          <p15:clr>
            <a:srgbClr val="A4A3A4"/>
          </p15:clr>
        </p15:guide>
        <p15:guide id="5" pos="4680" userDrawn="1">
          <p15:clr>
            <a:srgbClr val="A4A3A4"/>
          </p15:clr>
        </p15:guide>
        <p15:guide id="6" pos="1872" userDrawn="1">
          <p15:clr>
            <a:srgbClr val="A4A3A4"/>
          </p15:clr>
        </p15:guide>
        <p15:guide id="7" orient="horz" pos="696" userDrawn="1">
          <p15:clr>
            <a:srgbClr val="A4A3A4"/>
          </p15:clr>
        </p15:guide>
        <p15:guide id="8" orient="horz" pos="3552" userDrawn="1">
          <p15:clr>
            <a:srgbClr val="A4A3A4"/>
          </p15:clr>
        </p15:guide>
        <p15:guide id="9" pos="3000" userDrawn="1">
          <p15:clr>
            <a:srgbClr val="A4A3A4"/>
          </p15:clr>
        </p15:guide>
        <p15:guide id="10" orient="horz" pos="288" userDrawn="1">
          <p15:clr>
            <a:srgbClr val="A4A3A4"/>
          </p15:clr>
        </p15:guide>
        <p15:guide id="11" orient="horz" pos="456" userDrawn="1">
          <p15:clr>
            <a:srgbClr val="A4A3A4"/>
          </p15:clr>
        </p15:guide>
        <p15:guide id="12" pos="6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ett, Cori" initials="BC" lastIdx="151" clrIdx="0"/>
  <p:cmAuthor id="2" name="adrian apodaca" initials="aa" lastIdx="5" clrIdx="1"/>
  <p:cmAuthor id="3" name="greg coll" initials="gc" lastIdx="5" clrIdx="2">
    <p:extLst>
      <p:ext uri="{19B8F6BF-5375-455C-9EA6-DF929625EA0E}">
        <p15:presenceInfo xmlns:p15="http://schemas.microsoft.com/office/powerpoint/2012/main" userId="df97e58f0adccb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162"/>
    <a:srgbClr val="E4DFC7"/>
    <a:srgbClr val="FFFFFF"/>
    <a:srgbClr val="AE8E2B"/>
    <a:srgbClr val="8197C0"/>
    <a:srgbClr val="F9F1D6"/>
    <a:srgbClr val="B8A137"/>
    <a:srgbClr val="006ABF"/>
    <a:srgbClr val="000000"/>
    <a:srgbClr val="005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91"/>
    <p:restoredTop sz="96327"/>
  </p:normalViewPr>
  <p:slideViewPr>
    <p:cSldViewPr snapToGrid="0">
      <p:cViewPr varScale="1">
        <p:scale>
          <a:sx n="110" d="100"/>
          <a:sy n="110" d="100"/>
        </p:scale>
        <p:origin x="1122" y="108"/>
      </p:cViewPr>
      <p:guideLst>
        <p:guide orient="horz" pos="2160"/>
        <p:guide pos="3648"/>
        <p:guide pos="432"/>
        <p:guide pos="7296"/>
        <p:guide pos="4680"/>
        <p:guide pos="1872"/>
        <p:guide orient="horz" pos="696"/>
        <p:guide orient="horz" pos="3552"/>
        <p:guide pos="3000"/>
        <p:guide orient="horz" pos="288"/>
        <p:guide orient="horz" pos="456"/>
        <p:guide pos="6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1F29E-FB00-0E4D-BD0D-593D2136D112}"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ACDD8-89FB-574A-8A87-6A752B0B1C92}" type="slidenum">
              <a:rPr lang="en-US" smtClean="0"/>
              <a:t>‹#›</a:t>
            </a:fld>
            <a:endParaRPr lang="en-US"/>
          </a:p>
        </p:txBody>
      </p:sp>
    </p:spTree>
    <p:extLst>
      <p:ext uri="{BB962C8B-B14F-4D97-AF65-F5344CB8AC3E}">
        <p14:creationId xmlns:p14="http://schemas.microsoft.com/office/powerpoint/2010/main" val="337855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Arial-BoldMT"/>
              </a:rPr>
              <a:t>Review Process</a:t>
            </a:r>
          </a:p>
          <a:p>
            <a:pPr algn="l"/>
            <a:r>
              <a:rPr lang="en-US" sz="1800" b="0" i="0" u="none" strike="noStrike" baseline="0" dirty="0">
                <a:latin typeface="ArialMT"/>
              </a:rPr>
              <a:t>The review of nominations will occur in three phases:</a:t>
            </a:r>
          </a:p>
          <a:p>
            <a:pPr algn="l"/>
            <a:r>
              <a:rPr lang="en-US" sz="1800" b="1" i="0" u="none" strike="noStrike" baseline="0" dirty="0">
                <a:latin typeface="Arial-BoldMT"/>
              </a:rPr>
              <a:t>Phase I: Review of all nominations by discipline (November 22, 2019 –</a:t>
            </a:r>
          </a:p>
          <a:p>
            <a:pPr algn="l"/>
            <a:r>
              <a:rPr lang="en-US" sz="1800" b="1" i="0" u="none" strike="noStrike" baseline="0" dirty="0">
                <a:latin typeface="Arial-BoldMT"/>
              </a:rPr>
              <a:t>January 2, 2020)</a:t>
            </a:r>
          </a:p>
          <a:p>
            <a:pPr algn="l"/>
            <a:r>
              <a:rPr lang="en-US" sz="1800" b="0" i="0" u="none" strike="noStrike" baseline="0" dirty="0">
                <a:latin typeface="ArialMT"/>
              </a:rPr>
              <a:t>Each Committee member reviews independently the primary and secondary</a:t>
            </a:r>
          </a:p>
          <a:p>
            <a:pPr algn="l"/>
            <a:r>
              <a:rPr lang="en-US" sz="1800" b="0" i="0" u="none" strike="noStrike" baseline="0" dirty="0">
                <a:latin typeface="ArialMT"/>
              </a:rPr>
              <a:t>nominations in his or her assigned discipline subgroup using the selection</a:t>
            </a:r>
          </a:p>
          <a:p>
            <a:pPr algn="l"/>
            <a:r>
              <a:rPr lang="en-US" sz="1800" b="0" i="0" u="none" strike="noStrike" baseline="0" dirty="0">
                <a:latin typeface="ArialMT"/>
              </a:rPr>
              <a:t>criteria established by previous Waterman Committees (and described</a:t>
            </a:r>
          </a:p>
          <a:p>
            <a:pPr algn="l"/>
            <a:r>
              <a:rPr lang="en-US" sz="1800" b="0" i="0" u="none" strike="noStrike" baseline="0" dirty="0">
                <a:latin typeface="ArialMT"/>
              </a:rPr>
              <a:t>above) and selects up to two-three top candidates. Committee members are</a:t>
            </a:r>
          </a:p>
          <a:p>
            <a:pPr algn="l"/>
            <a:r>
              <a:rPr lang="en-US" sz="1800" b="0" i="0" u="none" strike="noStrike" baseline="0" dirty="0">
                <a:latin typeface="ArialMT"/>
              </a:rPr>
              <a:t>welcome to review outside their assigned disciplines. It is important that</a:t>
            </a:r>
          </a:p>
          <a:p>
            <a:pPr algn="l"/>
            <a:r>
              <a:rPr lang="en-US" sz="1800" b="0" i="0" u="none" strike="noStrike" baseline="0" dirty="0">
                <a:latin typeface="ArialMT"/>
              </a:rPr>
              <a:t>outstanding and </a:t>
            </a:r>
            <a:r>
              <a:rPr lang="en-US" sz="1800" b="1" i="0" u="none" strike="noStrike" baseline="0" dirty="0">
                <a:latin typeface="Arial-BoldMT"/>
              </a:rPr>
              <a:t>diverse </a:t>
            </a:r>
            <a:r>
              <a:rPr lang="en-US" sz="1800" b="0" i="0" u="none" strike="noStrike" baseline="0" dirty="0">
                <a:latin typeface="ArialMT"/>
              </a:rPr>
              <a:t>candidates be considered by individual members in</a:t>
            </a:r>
          </a:p>
          <a:p>
            <a:pPr algn="l"/>
            <a:r>
              <a:rPr lang="en-US" sz="1800" b="0" i="0" u="none" strike="noStrike" baseline="0" dirty="0">
                <a:latin typeface="ArialMT"/>
              </a:rPr>
              <a:t>order for their subgroup and the Committee as a whole to be able to consider</a:t>
            </a:r>
          </a:p>
          <a:p>
            <a:pPr algn="l"/>
            <a:r>
              <a:rPr lang="en-US" sz="1800" b="0" i="0" u="none" strike="noStrike" baseline="0" dirty="0">
                <a:latin typeface="ArialMT"/>
              </a:rPr>
              <a:t>them in the next two rounds of decision-making. This will assist the</a:t>
            </a:r>
          </a:p>
          <a:p>
            <a:pPr algn="l"/>
            <a:r>
              <a:rPr lang="en-US" sz="1800" b="0" i="0" u="none" strike="noStrike" baseline="0" dirty="0">
                <a:latin typeface="ArialMT"/>
              </a:rPr>
              <a:t>Foundation in its goal of broadening participation in science, technology,</a:t>
            </a:r>
          </a:p>
          <a:p>
            <a:pPr algn="l"/>
            <a:r>
              <a:rPr lang="en-US" sz="1800" b="0" i="0" u="none" strike="noStrike" baseline="0" dirty="0">
                <a:latin typeface="ArialMT"/>
              </a:rPr>
              <a:t>engineering and mathematics (STEM).</a:t>
            </a:r>
          </a:p>
          <a:p>
            <a:pPr algn="l"/>
            <a:r>
              <a:rPr lang="en-US" sz="1800" b="0" i="0" u="none" strike="noStrike" baseline="0" dirty="0">
                <a:latin typeface="ArialMT"/>
              </a:rPr>
              <a:t>Each Committee member selects his or her top two-three candidates and</a:t>
            </a:r>
          </a:p>
          <a:p>
            <a:pPr algn="l"/>
            <a:r>
              <a:rPr lang="en-US" sz="1800" b="0" i="0" u="none" strike="noStrike" baseline="0" dirty="0">
                <a:latin typeface="ArialMT"/>
              </a:rPr>
              <a:t>submits the names of the candidates to the ATW Program Manager to input</a:t>
            </a:r>
          </a:p>
          <a:p>
            <a:pPr algn="l"/>
            <a:r>
              <a:rPr lang="en-US" sz="1800" b="0" i="0" u="none" strike="noStrike" baseline="0" dirty="0">
                <a:latin typeface="ArialMT"/>
              </a:rPr>
              <a:t>in the system. Together, these top choices become the “short list” that will be</a:t>
            </a:r>
          </a:p>
          <a:p>
            <a:pPr algn="l"/>
            <a:r>
              <a:rPr lang="en-US" sz="1800" b="0" i="0" u="none" strike="noStrike" baseline="0" dirty="0">
                <a:latin typeface="ArialMT"/>
              </a:rPr>
              <a:t>considered in Phase II.</a:t>
            </a:r>
          </a:p>
          <a:p>
            <a:pPr algn="l"/>
            <a:r>
              <a:rPr lang="en-US" sz="1800" b="1" i="0" u="none" strike="noStrike" baseline="0" dirty="0">
                <a:latin typeface="Arial-BoldMT"/>
              </a:rPr>
              <a:t>Phase II: Review of all top-ranked candidates by the discipline subgroups</a:t>
            </a:r>
          </a:p>
          <a:p>
            <a:pPr algn="l"/>
            <a:r>
              <a:rPr lang="en-US" sz="1800" b="1" i="0" u="none" strike="noStrike" baseline="0" dirty="0">
                <a:latin typeface="Arial-BoldMT"/>
              </a:rPr>
              <a:t>(January 3 to date of the teleconference)</a:t>
            </a:r>
          </a:p>
          <a:p>
            <a:pPr algn="l"/>
            <a:r>
              <a:rPr lang="en-US" sz="1800" b="0" i="0" u="none" strike="noStrike" baseline="0" dirty="0">
                <a:latin typeface="ArialMT"/>
              </a:rPr>
              <a:t>The top-ranked (short-list) candidates in each domain are discussed further</a:t>
            </a:r>
          </a:p>
          <a:p>
            <a:pPr algn="l"/>
            <a:r>
              <a:rPr lang="en-US" sz="1800" b="0" i="0" u="none" strike="noStrike" baseline="0" dirty="0">
                <a:latin typeface="ArialMT"/>
              </a:rPr>
              <a:t>by the domain subgroup Committee members at a teleconference with the</a:t>
            </a:r>
          </a:p>
          <a:p>
            <a:pPr algn="l"/>
            <a:r>
              <a:rPr lang="en-US" sz="1800" b="0" i="0" u="none" strike="noStrike" baseline="0" dirty="0">
                <a:latin typeface="ArialMT"/>
              </a:rPr>
              <a:t>goal of selecting no more than two candidates from each domain to bring to</a:t>
            </a:r>
          </a:p>
          <a:p>
            <a:pPr algn="l"/>
            <a:r>
              <a:rPr lang="en-US" sz="1800" b="0" i="0" u="none" strike="noStrike" baseline="0" dirty="0">
                <a:latin typeface="ArialMT"/>
              </a:rPr>
              <a:t>the full Committee for discussion at the annual meeting. It is important that</a:t>
            </a:r>
          </a:p>
          <a:p>
            <a:pPr algn="l"/>
            <a:r>
              <a:rPr lang="en-US" sz="1800" b="0" i="0" u="none" strike="noStrike" baseline="0" dirty="0">
                <a:latin typeface="ArialMT"/>
              </a:rPr>
              <a:t>subgroups consider outstanding </a:t>
            </a:r>
            <a:r>
              <a:rPr lang="en-US" sz="1800" b="1" i="0" u="none" strike="noStrike" baseline="0" dirty="0">
                <a:latin typeface="Arial-BoldMT"/>
              </a:rPr>
              <a:t>diverse </a:t>
            </a:r>
            <a:r>
              <a:rPr lang="en-US" sz="1800" b="0" i="0" u="none" strike="noStrike" baseline="0" dirty="0">
                <a:latin typeface="ArialMT"/>
              </a:rPr>
              <a:t>candidates to be reviewed further by</a:t>
            </a:r>
          </a:p>
          <a:p>
            <a:pPr algn="l"/>
            <a:r>
              <a:rPr lang="en-US" sz="1800" b="0" i="0" u="none" strike="noStrike" baseline="0" dirty="0">
                <a:latin typeface="ArialMT"/>
              </a:rPr>
              <a:t>the full Committee. The composite of the candidates selected in Phase II</a:t>
            </a:r>
          </a:p>
          <a:p>
            <a:pPr algn="l"/>
            <a:r>
              <a:rPr lang="en-US" sz="1800" b="0" i="0" u="none" strike="noStrike" baseline="0" dirty="0">
                <a:latin typeface="ArialMT"/>
              </a:rPr>
              <a:t>becomes the list of “Top Performers.”</a:t>
            </a:r>
          </a:p>
          <a:p>
            <a:pPr algn="l"/>
            <a:r>
              <a:rPr lang="en-US" sz="1800" b="0" i="0" u="none" strike="noStrike" baseline="0" dirty="0">
                <a:latin typeface="ArialMT"/>
              </a:rPr>
              <a:t>The nominators of those “Top Performers” who are not selected for the</a:t>
            </a:r>
          </a:p>
          <a:p>
            <a:pPr algn="l"/>
            <a:r>
              <a:rPr lang="en-US" sz="1800" b="0" i="0" u="none" strike="noStrike" baseline="0" dirty="0">
                <a:latin typeface="ArialMT"/>
              </a:rPr>
              <a:t>Waterman Award will be invited to update their nominations in the following</a:t>
            </a:r>
          </a:p>
          <a:p>
            <a:pPr algn="l"/>
            <a:r>
              <a:rPr lang="en-US" sz="1800" b="0" i="0" u="none" strike="noStrike" baseline="0" dirty="0">
                <a:latin typeface="ArialMT"/>
              </a:rPr>
              <a:t>year’s cycle.</a:t>
            </a:r>
          </a:p>
          <a:p>
            <a:pPr algn="l"/>
            <a:r>
              <a:rPr lang="en-US" sz="1800" b="1" i="0" u="none" strike="noStrike" baseline="0" dirty="0">
                <a:latin typeface="Arial-BoldMT"/>
              </a:rPr>
              <a:t>Phase III: Committee meeting (one half-day meeting at the National Science</a:t>
            </a:r>
          </a:p>
          <a:p>
            <a:pPr algn="l"/>
            <a:r>
              <a:rPr lang="en-US" sz="1800" b="1" i="0" u="none" strike="noStrike" baseline="0" dirty="0">
                <a:latin typeface="Arial-BoldMT"/>
              </a:rPr>
              <a:t>Foundation in Arlington, VA) – January 17, 2020</a:t>
            </a:r>
          </a:p>
          <a:p>
            <a:pPr algn="l"/>
            <a:r>
              <a:rPr lang="en-US" sz="1800" b="0" i="0" u="none" strike="noStrike" baseline="0" dirty="0">
                <a:latin typeface="ArialMT"/>
              </a:rPr>
              <a:t>The Director of the National Science Foundation appoints one member to</a:t>
            </a:r>
          </a:p>
          <a:p>
            <a:pPr algn="l"/>
            <a:r>
              <a:rPr lang="en-US" sz="1800" b="0" i="0" u="none" strike="noStrike" baseline="0" dirty="0">
                <a:latin typeface="ArialMT"/>
              </a:rPr>
              <a:t>serve as Chair of the Committee. The top ranked candidates are discussed</a:t>
            </a:r>
          </a:p>
          <a:p>
            <a:pPr algn="l"/>
            <a:r>
              <a:rPr lang="en-US" sz="1800" b="0" i="0" u="none" strike="noStrike" baseline="0" dirty="0">
                <a:latin typeface="ArialMT"/>
              </a:rPr>
              <a:t>at the Committee meeting and a final selection is made.</a:t>
            </a:r>
          </a:p>
          <a:p>
            <a:pPr algn="l"/>
            <a:r>
              <a:rPr lang="en-US" sz="1800" b="0" i="0" u="none" strike="noStrike" baseline="0" dirty="0">
                <a:latin typeface="ArialMT"/>
              </a:rPr>
              <a:t>Each disciplinary subgroup presents a short oral summary (no more than</a:t>
            </a:r>
          </a:p>
          <a:p>
            <a:pPr algn="l"/>
            <a:r>
              <a:rPr lang="en-US" sz="1800" b="0" i="0" u="none" strike="noStrike" baseline="0" dirty="0">
                <a:latin typeface="ArialMT"/>
              </a:rPr>
              <a:t>five-minutes) of its top one or two candidates to the full Committee.</a:t>
            </a:r>
          </a:p>
          <a:p>
            <a:pPr algn="l"/>
            <a:r>
              <a:rPr lang="en-US" sz="1800" b="0" i="0" u="none" strike="noStrike" baseline="0" dirty="0">
                <a:latin typeface="ArialMT"/>
              </a:rPr>
              <a:t>Afterwards, the full Committee discusses the top-ranked candidates, each for</a:t>
            </a:r>
          </a:p>
          <a:p>
            <a:pPr algn="l"/>
            <a:r>
              <a:rPr lang="en-US" sz="1800" b="0" i="0" u="none" strike="noStrike" baseline="0" dirty="0">
                <a:latin typeface="ArialMT"/>
              </a:rPr>
              <a:t>ten minutes, and then votes. At the discretion of the Chair, intermediate</a:t>
            </a:r>
          </a:p>
          <a:p>
            <a:pPr algn="l"/>
            <a:r>
              <a:rPr lang="en-US" sz="1800" b="0" i="0" u="none" strike="noStrike" baseline="0" dirty="0">
                <a:latin typeface="ArialMT"/>
              </a:rPr>
              <a:t>votes may be taken.</a:t>
            </a:r>
          </a:p>
          <a:p>
            <a:pPr algn="l"/>
            <a:r>
              <a:rPr lang="en-US" sz="1800" b="0" i="0" u="none" strike="noStrike" baseline="0" dirty="0">
                <a:latin typeface="ArialMT"/>
              </a:rPr>
              <a:t>Committee members with a conflict of interest with a specific candidate are</a:t>
            </a:r>
          </a:p>
          <a:p>
            <a:pPr algn="l"/>
            <a:r>
              <a:rPr lang="en-US" sz="1800" b="0" i="0" u="none" strike="noStrike" baseline="0" dirty="0">
                <a:latin typeface="ArialMT"/>
              </a:rPr>
              <a:t>recused from discussion of that candidate and do not vote on that candidate</a:t>
            </a:r>
          </a:p>
          <a:p>
            <a:pPr algn="l"/>
            <a:r>
              <a:rPr lang="en-US" sz="1800" b="0" i="0" u="none" strike="noStrike" baseline="0" dirty="0">
                <a:latin typeface="ArialMT"/>
              </a:rPr>
              <a:t>(see below).</a:t>
            </a:r>
          </a:p>
          <a:p>
            <a:pPr algn="l"/>
            <a:r>
              <a:rPr lang="en-US" sz="1800" b="0" i="0" u="none" strike="noStrike" baseline="0" dirty="0">
                <a:latin typeface="ArialMT"/>
              </a:rPr>
              <a:t>On behalf of the Committee, the Chair transmits, via letter, the selection of</a:t>
            </a:r>
          </a:p>
          <a:p>
            <a:pPr algn="l"/>
            <a:r>
              <a:rPr lang="en-US" sz="1800" b="0" i="0" u="none" strike="noStrike" baseline="0" dirty="0">
                <a:latin typeface="ArialMT"/>
              </a:rPr>
              <a:t>the awardee(s) to the NSF Director, who will report the Committee's</a:t>
            </a:r>
          </a:p>
          <a:p>
            <a:pPr algn="l"/>
            <a:r>
              <a:rPr lang="en-US" sz="1800" b="0" i="0" u="none" strike="noStrike" baseline="0" dirty="0">
                <a:latin typeface="ArialMT"/>
              </a:rPr>
              <a:t>recommendation to the National Science Board in a closed session at its</a:t>
            </a:r>
          </a:p>
          <a:p>
            <a:pPr algn="l"/>
            <a:r>
              <a:rPr lang="en-US" sz="1800" b="0" i="0" u="none" strike="noStrike" baseline="0" dirty="0">
                <a:latin typeface="ArialMT"/>
              </a:rPr>
              <a:t>February meeting.</a:t>
            </a:r>
            <a:endParaRPr lang="en-US" dirty="0"/>
          </a:p>
        </p:txBody>
      </p:sp>
      <p:sp>
        <p:nvSpPr>
          <p:cNvPr id="4" name="Slide Number Placeholder 3"/>
          <p:cNvSpPr>
            <a:spLocks noGrp="1"/>
          </p:cNvSpPr>
          <p:nvPr>
            <p:ph type="sldNum" sz="quarter" idx="5"/>
          </p:nvPr>
        </p:nvSpPr>
        <p:spPr/>
        <p:txBody>
          <a:bodyPr/>
          <a:lstStyle/>
          <a:p>
            <a:fld id="{8FA1C86C-88F9-4305-A08B-9B67C3403A73}" type="slidenum">
              <a:rPr lang="en-US" smtClean="0"/>
              <a:t>4</a:t>
            </a:fld>
            <a:endParaRPr lang="en-US"/>
          </a:p>
        </p:txBody>
      </p:sp>
    </p:spTree>
    <p:extLst>
      <p:ext uri="{BB962C8B-B14F-4D97-AF65-F5344CB8AC3E}">
        <p14:creationId xmlns:p14="http://schemas.microsoft.com/office/powerpoint/2010/main" val="156067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5E4660D-503D-AD43-82AE-A43E1C77367F}"/>
              </a:ext>
            </a:extLst>
          </p:cNvPr>
          <p:cNvSpPr>
            <a:spLocks noGrp="1"/>
          </p:cNvSpPr>
          <p:nvPr>
            <p:ph type="dt" sz="half" idx="10"/>
          </p:nvPr>
        </p:nvSpPr>
        <p:spPr>
          <a:xfrm>
            <a:off x="838200" y="6356350"/>
            <a:ext cx="2743200" cy="365125"/>
          </a:xfrm>
          <a:prstGeom prst="rect">
            <a:avLst/>
          </a:prstGeom>
        </p:spPr>
        <p:txBody>
          <a:bodyPr/>
          <a:lstStyle/>
          <a:p>
            <a:fld id="{9330890B-BD0A-9C47-8739-B9463E807B82}" type="datetime1">
              <a:rPr lang="en-US" smtClean="0"/>
              <a:t>7/21/2021</a:t>
            </a:fld>
            <a:endParaRPr lang="en-US"/>
          </a:p>
        </p:txBody>
      </p:sp>
      <p:sp>
        <p:nvSpPr>
          <p:cNvPr id="5" name="Footer Placeholder 4">
            <a:extLst>
              <a:ext uri="{FF2B5EF4-FFF2-40B4-BE49-F238E27FC236}">
                <a16:creationId xmlns:a16="http://schemas.microsoft.com/office/drawing/2014/main" id="{7CD018BE-4300-EF4C-BE1D-6514DECE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42459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5148-D834-1146-BFD3-387EE6CBD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ED9B2-7A45-464B-9E55-36BC348B3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5E160-071F-324C-9673-A4F6D73DBC5C}"/>
              </a:ext>
            </a:extLst>
          </p:cNvPr>
          <p:cNvSpPr>
            <a:spLocks noGrp="1"/>
          </p:cNvSpPr>
          <p:nvPr>
            <p:ph type="dt" sz="half" idx="10"/>
          </p:nvPr>
        </p:nvSpPr>
        <p:spPr>
          <a:xfrm>
            <a:off x="838200" y="6356350"/>
            <a:ext cx="2743200" cy="365125"/>
          </a:xfrm>
          <a:prstGeom prst="rect">
            <a:avLst/>
          </a:prstGeom>
        </p:spPr>
        <p:txBody>
          <a:bodyPr/>
          <a:lstStyle/>
          <a:p>
            <a:fld id="{2E8E5321-FD21-0447-A9E5-6B54137813FF}" type="datetime1">
              <a:rPr lang="en-US" smtClean="0"/>
              <a:t>7/21/2021</a:t>
            </a:fld>
            <a:endParaRPr lang="en-US"/>
          </a:p>
        </p:txBody>
      </p:sp>
      <p:sp>
        <p:nvSpPr>
          <p:cNvPr id="5" name="Footer Placeholder 4">
            <a:extLst>
              <a:ext uri="{FF2B5EF4-FFF2-40B4-BE49-F238E27FC236}">
                <a16:creationId xmlns:a16="http://schemas.microsoft.com/office/drawing/2014/main" id="{5DC71B42-1393-FA49-BC82-25BFEC0F0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6447D-B536-894B-806A-EE50E89358F4}"/>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149499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72F79-E96C-B243-AF37-1F9878A04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C52764-F34B-174E-AE5A-CBAF29DEBA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23F33-FF8A-564E-9B77-13206FDB1108}"/>
              </a:ext>
            </a:extLst>
          </p:cNvPr>
          <p:cNvSpPr>
            <a:spLocks noGrp="1"/>
          </p:cNvSpPr>
          <p:nvPr>
            <p:ph type="dt" sz="half" idx="10"/>
          </p:nvPr>
        </p:nvSpPr>
        <p:spPr>
          <a:xfrm>
            <a:off x="838200" y="6356350"/>
            <a:ext cx="2743200" cy="365125"/>
          </a:xfrm>
          <a:prstGeom prst="rect">
            <a:avLst/>
          </a:prstGeom>
        </p:spPr>
        <p:txBody>
          <a:bodyPr/>
          <a:lstStyle/>
          <a:p>
            <a:fld id="{A5599EB2-9640-B148-A493-7D688BB364D2}" type="datetime1">
              <a:rPr lang="en-US" smtClean="0"/>
              <a:t>7/21/2021</a:t>
            </a:fld>
            <a:endParaRPr lang="en-US"/>
          </a:p>
        </p:txBody>
      </p:sp>
      <p:sp>
        <p:nvSpPr>
          <p:cNvPr id="5" name="Footer Placeholder 4">
            <a:extLst>
              <a:ext uri="{FF2B5EF4-FFF2-40B4-BE49-F238E27FC236}">
                <a16:creationId xmlns:a16="http://schemas.microsoft.com/office/drawing/2014/main" id="{B9077E10-6342-7941-8087-44109E912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B92F0-569C-074C-953B-C2EB411A1FF3}"/>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2125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57199"/>
            <a:ext cx="11277600" cy="128016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EB87B2-1CA0-2B49-8F56-B898237B2404}"/>
              </a:ext>
            </a:extLst>
          </p:cNvPr>
          <p:cNvSpPr>
            <a:spLocks noGrp="1"/>
          </p:cNvSpPr>
          <p:nvPr>
            <p:ph type="dt" sz="half" idx="10"/>
          </p:nvPr>
        </p:nvSpPr>
        <p:spPr>
          <a:xfrm>
            <a:off x="838200" y="6356350"/>
            <a:ext cx="2743200" cy="365125"/>
          </a:xfrm>
          <a:prstGeom prst="rect">
            <a:avLst/>
          </a:prstGeom>
        </p:spPr>
        <p:txBody>
          <a:bodyPr/>
          <a:lstStyle/>
          <a:p>
            <a:fld id="{71FAFCAB-4ECE-7746-BB61-46DFFC3F7446}" type="datetime1">
              <a:rPr lang="en-US" smtClean="0"/>
              <a:t>7/21/2021</a:t>
            </a:fld>
            <a:endParaRPr lang="en-US"/>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13268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229A-19F4-1341-B25A-0EB0211C6455}"/>
              </a:ext>
            </a:extLst>
          </p:cNvPr>
          <p:cNvSpPr>
            <a:spLocks noGrp="1"/>
          </p:cNvSpPr>
          <p:nvPr>
            <p:ph type="title"/>
          </p:nvPr>
        </p:nvSpPr>
        <p:spPr>
          <a:xfrm>
            <a:off x="831850" y="126947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A438B-709E-6F41-A4A2-5BB95FB76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BA171-EE85-004E-AA4B-8AED5D54C803}"/>
              </a:ext>
            </a:extLst>
          </p:cNvPr>
          <p:cNvSpPr>
            <a:spLocks noGrp="1"/>
          </p:cNvSpPr>
          <p:nvPr>
            <p:ph type="dt" sz="half" idx="10"/>
          </p:nvPr>
        </p:nvSpPr>
        <p:spPr>
          <a:xfrm>
            <a:off x="838200" y="6356350"/>
            <a:ext cx="2743200" cy="365125"/>
          </a:xfrm>
          <a:prstGeom prst="rect">
            <a:avLst/>
          </a:prstGeom>
        </p:spPr>
        <p:txBody>
          <a:bodyPr/>
          <a:lstStyle/>
          <a:p>
            <a:fld id="{90C4CF0D-E151-B043-969F-CC0A1094EA3C}" type="datetime1">
              <a:rPr lang="en-US" smtClean="0"/>
              <a:t>7/21/2021</a:t>
            </a:fld>
            <a:endParaRPr lang="en-US"/>
          </a:p>
        </p:txBody>
      </p:sp>
      <p:sp>
        <p:nvSpPr>
          <p:cNvPr id="5" name="Footer Placeholder 4">
            <a:extLst>
              <a:ext uri="{FF2B5EF4-FFF2-40B4-BE49-F238E27FC236}">
                <a16:creationId xmlns:a16="http://schemas.microsoft.com/office/drawing/2014/main" id="{8024E64F-1DD8-9846-A763-64AFD1CF0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56257-900A-3047-9080-FED5B14C40C0}"/>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31724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262-7C24-5546-AD4A-F418FD79E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0785B-98F4-6C44-871A-A2FE78EAE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DBBC-8A2A-E44C-9D5B-61BF1C41B9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B02A02-5626-1B48-A46E-84F494496C9A}"/>
              </a:ext>
            </a:extLst>
          </p:cNvPr>
          <p:cNvSpPr>
            <a:spLocks noGrp="1"/>
          </p:cNvSpPr>
          <p:nvPr>
            <p:ph type="dt" sz="half" idx="10"/>
          </p:nvPr>
        </p:nvSpPr>
        <p:spPr>
          <a:xfrm>
            <a:off x="838200" y="6356350"/>
            <a:ext cx="2743200" cy="365125"/>
          </a:xfrm>
          <a:prstGeom prst="rect">
            <a:avLst/>
          </a:prstGeom>
        </p:spPr>
        <p:txBody>
          <a:bodyPr/>
          <a:lstStyle/>
          <a:p>
            <a:fld id="{B34963F2-1C04-EC4D-8D30-1F2448129E2D}" type="datetime1">
              <a:rPr lang="en-US" smtClean="0"/>
              <a:t>7/21/2021</a:t>
            </a:fld>
            <a:endParaRPr lang="en-US"/>
          </a:p>
        </p:txBody>
      </p:sp>
      <p:sp>
        <p:nvSpPr>
          <p:cNvPr id="6" name="Footer Placeholder 5">
            <a:extLst>
              <a:ext uri="{FF2B5EF4-FFF2-40B4-BE49-F238E27FC236}">
                <a16:creationId xmlns:a16="http://schemas.microsoft.com/office/drawing/2014/main" id="{5A0D4A07-67EC-9447-984E-30696DCB0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70C5F-E6CE-FF42-85F4-757526B1A5F7}"/>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35795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2EAB-CFDE-AD42-BA85-680643C6FA99}"/>
              </a:ext>
            </a:extLst>
          </p:cNvPr>
          <p:cNvSpPr>
            <a:spLocks noGrp="1"/>
          </p:cNvSpPr>
          <p:nvPr>
            <p:ph type="title"/>
          </p:nvPr>
        </p:nvSpPr>
        <p:spPr>
          <a:xfrm>
            <a:off x="457200" y="457200"/>
            <a:ext cx="112776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954DC-5409-4844-AA1B-A6F40A3A159E}"/>
              </a:ext>
            </a:extLst>
          </p:cNvPr>
          <p:cNvSpPr>
            <a:spLocks noGrp="1"/>
          </p:cNvSpPr>
          <p:nvPr>
            <p:ph type="body" idx="1"/>
          </p:nvPr>
        </p:nvSpPr>
        <p:spPr>
          <a:xfrm>
            <a:off x="457200" y="1681163"/>
            <a:ext cx="5540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9A9B08F-9101-384C-B266-06133617DB97}"/>
              </a:ext>
            </a:extLst>
          </p:cNvPr>
          <p:cNvSpPr>
            <a:spLocks noGrp="1"/>
          </p:cNvSpPr>
          <p:nvPr>
            <p:ph sz="half" idx="2"/>
          </p:nvPr>
        </p:nvSpPr>
        <p:spPr>
          <a:xfrm>
            <a:off x="457200" y="2505075"/>
            <a:ext cx="5540375"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A9E07D-FAAB-1149-A16F-C766077D49B0}"/>
              </a:ext>
            </a:extLst>
          </p:cNvPr>
          <p:cNvSpPr>
            <a:spLocks noGrp="1"/>
          </p:cNvSpPr>
          <p:nvPr>
            <p:ph type="body" sz="quarter" idx="3"/>
          </p:nvPr>
        </p:nvSpPr>
        <p:spPr>
          <a:xfrm>
            <a:off x="6172200" y="1681163"/>
            <a:ext cx="5562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AC0CD-F259-4546-9F8C-448EF73148CA}"/>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40609-C582-1A46-8E81-BDE867D7A676}"/>
              </a:ext>
            </a:extLst>
          </p:cNvPr>
          <p:cNvSpPr>
            <a:spLocks noGrp="1"/>
          </p:cNvSpPr>
          <p:nvPr>
            <p:ph type="dt" sz="half" idx="10"/>
          </p:nvPr>
        </p:nvSpPr>
        <p:spPr>
          <a:xfrm>
            <a:off x="838200" y="6356350"/>
            <a:ext cx="2743200" cy="365125"/>
          </a:xfrm>
          <a:prstGeom prst="rect">
            <a:avLst/>
          </a:prstGeom>
        </p:spPr>
        <p:txBody>
          <a:bodyPr/>
          <a:lstStyle/>
          <a:p>
            <a:fld id="{79ACE36B-3AC4-3D44-8D02-02061E2E7EFA}" type="datetime1">
              <a:rPr lang="en-US" smtClean="0"/>
              <a:t>7/21/2021</a:t>
            </a:fld>
            <a:endParaRPr lang="en-US"/>
          </a:p>
        </p:txBody>
      </p:sp>
      <p:sp>
        <p:nvSpPr>
          <p:cNvPr id="8" name="Footer Placeholder 7">
            <a:extLst>
              <a:ext uri="{FF2B5EF4-FFF2-40B4-BE49-F238E27FC236}">
                <a16:creationId xmlns:a16="http://schemas.microsoft.com/office/drawing/2014/main" id="{D96E872F-27FB-BD41-920F-B75BC29BB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1C492-60A3-5B4C-8851-46B55B805DFD}"/>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5191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8A47-7ABF-A14F-AAA2-8CCA841F17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BDC6A1-9206-2843-BDF9-1D3DA6A7D9E1}"/>
              </a:ext>
            </a:extLst>
          </p:cNvPr>
          <p:cNvSpPr>
            <a:spLocks noGrp="1"/>
          </p:cNvSpPr>
          <p:nvPr>
            <p:ph type="dt" sz="half" idx="10"/>
          </p:nvPr>
        </p:nvSpPr>
        <p:spPr>
          <a:xfrm>
            <a:off x="838200" y="6356350"/>
            <a:ext cx="2743200" cy="365125"/>
          </a:xfrm>
          <a:prstGeom prst="rect">
            <a:avLst/>
          </a:prstGeom>
        </p:spPr>
        <p:txBody>
          <a:bodyPr/>
          <a:lstStyle/>
          <a:p>
            <a:fld id="{CFDA022D-C6FB-0E46-B8A7-5E17265C1994}" type="datetime1">
              <a:rPr lang="en-US" smtClean="0"/>
              <a:t>7/21/2021</a:t>
            </a:fld>
            <a:endParaRPr lang="en-US"/>
          </a:p>
        </p:txBody>
      </p:sp>
      <p:sp>
        <p:nvSpPr>
          <p:cNvPr id="4" name="Footer Placeholder 3">
            <a:extLst>
              <a:ext uri="{FF2B5EF4-FFF2-40B4-BE49-F238E27FC236}">
                <a16:creationId xmlns:a16="http://schemas.microsoft.com/office/drawing/2014/main" id="{7B2241A9-DB61-BF48-BD28-0A23D29E0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BCD5F-BC28-C444-9DF3-428D81AA1DB3}"/>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1854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2DE89-AECE-7949-8171-60B0B9546C37}"/>
              </a:ext>
            </a:extLst>
          </p:cNvPr>
          <p:cNvSpPr>
            <a:spLocks noGrp="1"/>
          </p:cNvSpPr>
          <p:nvPr>
            <p:ph type="dt" sz="half" idx="10"/>
          </p:nvPr>
        </p:nvSpPr>
        <p:spPr>
          <a:xfrm>
            <a:off x="838200" y="6356350"/>
            <a:ext cx="2743200" cy="365125"/>
          </a:xfrm>
          <a:prstGeom prst="rect">
            <a:avLst/>
          </a:prstGeom>
        </p:spPr>
        <p:txBody>
          <a:bodyPr/>
          <a:lstStyle/>
          <a:p>
            <a:fld id="{07F1B30C-68E4-D646-9877-7EA5ED6EF596}" type="datetime1">
              <a:rPr lang="en-US" smtClean="0"/>
              <a:t>7/21/2021</a:t>
            </a:fld>
            <a:endParaRPr lang="en-US"/>
          </a:p>
        </p:txBody>
      </p:sp>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2417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EB3-3DC5-A748-97FE-37F218EE0619}"/>
              </a:ext>
            </a:extLst>
          </p:cNvPr>
          <p:cNvSpPr>
            <a:spLocks noGrp="1"/>
          </p:cNvSpPr>
          <p:nvPr>
            <p:ph type="title"/>
          </p:nvPr>
        </p:nvSpPr>
        <p:spPr>
          <a:xfrm>
            <a:off x="464079" y="449262"/>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568E70D-0C53-2246-B034-ED0E9C67FD62}"/>
              </a:ext>
            </a:extLst>
          </p:cNvPr>
          <p:cNvSpPr>
            <a:spLocks noGrp="1"/>
          </p:cNvSpPr>
          <p:nvPr>
            <p:ph idx="1"/>
          </p:nvPr>
        </p:nvSpPr>
        <p:spPr>
          <a:xfrm>
            <a:off x="5183188" y="457201"/>
            <a:ext cx="655161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517E4FE-1E33-9D4D-8412-2878B7245032}"/>
              </a:ext>
            </a:extLst>
          </p:cNvPr>
          <p:cNvSpPr>
            <a:spLocks noGrp="1"/>
          </p:cNvSpPr>
          <p:nvPr>
            <p:ph type="body" sz="half" idx="2"/>
          </p:nvPr>
        </p:nvSpPr>
        <p:spPr>
          <a:xfrm>
            <a:off x="464079"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894DD-EAE4-7B4D-AE13-873D4F28A9BE}"/>
              </a:ext>
            </a:extLst>
          </p:cNvPr>
          <p:cNvSpPr>
            <a:spLocks noGrp="1"/>
          </p:cNvSpPr>
          <p:nvPr>
            <p:ph type="dt" sz="half" idx="10"/>
          </p:nvPr>
        </p:nvSpPr>
        <p:spPr>
          <a:xfrm>
            <a:off x="838200" y="6356350"/>
            <a:ext cx="2743200" cy="365125"/>
          </a:xfrm>
          <a:prstGeom prst="rect">
            <a:avLst/>
          </a:prstGeom>
        </p:spPr>
        <p:txBody>
          <a:bodyPr/>
          <a:lstStyle/>
          <a:p>
            <a:fld id="{B7D2D2AB-113B-D94E-B02F-CDD1E4DA0BEA}" type="datetime1">
              <a:rPr lang="en-US" smtClean="0"/>
              <a:t>7/21/2021</a:t>
            </a:fld>
            <a:endParaRPr lang="en-US"/>
          </a:p>
        </p:txBody>
      </p:sp>
      <p:sp>
        <p:nvSpPr>
          <p:cNvPr id="6" name="Footer Placeholder 5">
            <a:extLst>
              <a:ext uri="{FF2B5EF4-FFF2-40B4-BE49-F238E27FC236}">
                <a16:creationId xmlns:a16="http://schemas.microsoft.com/office/drawing/2014/main" id="{54F2508D-EC7B-044E-A138-A7A7DF9E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DB622-E37D-644A-8A0A-872C60C43821}"/>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11403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56FA-A4A8-C84A-A06E-BD15679744BF}"/>
              </a:ext>
            </a:extLst>
          </p:cNvPr>
          <p:cNvSpPr>
            <a:spLocks noGrp="1"/>
          </p:cNvSpPr>
          <p:nvPr>
            <p:ph type="title"/>
          </p:nvPr>
        </p:nvSpPr>
        <p:spPr>
          <a:xfrm>
            <a:off x="457200"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4BD0047-96EF-7346-A824-B13C35452C08}"/>
              </a:ext>
            </a:extLst>
          </p:cNvPr>
          <p:cNvSpPr>
            <a:spLocks noGrp="1"/>
          </p:cNvSpPr>
          <p:nvPr>
            <p:ph type="pic" idx="1"/>
          </p:nvPr>
        </p:nvSpPr>
        <p:spPr>
          <a:xfrm>
            <a:off x="5183188" y="457201"/>
            <a:ext cx="65516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D92FC-53B8-FB48-81FE-97CA786F64F4}"/>
              </a:ext>
            </a:extLst>
          </p:cNvPr>
          <p:cNvSpPr>
            <a:spLocks noGrp="1"/>
          </p:cNvSpPr>
          <p:nvPr>
            <p:ph type="body" sz="half" idx="2"/>
          </p:nvPr>
        </p:nvSpPr>
        <p:spPr>
          <a:xfrm>
            <a:off x="457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63E6C-D66A-2041-A2B0-C245075BF2DA}"/>
              </a:ext>
            </a:extLst>
          </p:cNvPr>
          <p:cNvSpPr>
            <a:spLocks noGrp="1"/>
          </p:cNvSpPr>
          <p:nvPr>
            <p:ph type="dt" sz="half" idx="10"/>
          </p:nvPr>
        </p:nvSpPr>
        <p:spPr>
          <a:xfrm>
            <a:off x="838200" y="6356350"/>
            <a:ext cx="2743200" cy="365125"/>
          </a:xfrm>
          <a:prstGeom prst="rect">
            <a:avLst/>
          </a:prstGeom>
        </p:spPr>
        <p:txBody>
          <a:bodyPr/>
          <a:lstStyle/>
          <a:p>
            <a:fld id="{B2F36603-CE46-FB40-B447-00C4AEDDB298}" type="datetime1">
              <a:rPr lang="en-US" smtClean="0"/>
              <a:t>7/21/2021</a:t>
            </a:fld>
            <a:endParaRPr lang="en-US"/>
          </a:p>
        </p:txBody>
      </p:sp>
      <p:sp>
        <p:nvSpPr>
          <p:cNvPr id="6" name="Footer Placeholder 5">
            <a:extLst>
              <a:ext uri="{FF2B5EF4-FFF2-40B4-BE49-F238E27FC236}">
                <a16:creationId xmlns:a16="http://schemas.microsoft.com/office/drawing/2014/main" id="{2B6E6704-F0BE-D248-A670-E507CAC86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9643F-79ED-F44F-A841-9987ECE4A2D6}"/>
              </a:ext>
            </a:extLst>
          </p:cNvPr>
          <p:cNvSpPr>
            <a:spLocks noGrp="1"/>
          </p:cNvSpPr>
          <p:nvPr>
            <p:ph type="sldNum" sz="quarter" idx="12"/>
          </p:nvPr>
        </p:nvSpPr>
        <p:spPr/>
        <p:txBody>
          <a:bodyPr/>
          <a:lstStyle/>
          <a:p>
            <a:fld id="{4710E8EA-57F6-764C-8914-AEEABF058192}" type="slidenum">
              <a:rPr lang="en-US" smtClean="0"/>
              <a:t>‹#›</a:t>
            </a:fld>
            <a:endParaRPr lang="en-US"/>
          </a:p>
        </p:txBody>
      </p:sp>
    </p:spTree>
    <p:extLst>
      <p:ext uri="{BB962C8B-B14F-4D97-AF65-F5344CB8AC3E}">
        <p14:creationId xmlns:p14="http://schemas.microsoft.com/office/powerpoint/2010/main" val="15509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0EB2FA9-3334-354C-8D6E-E7E74B2B6BB6}"/>
              </a:ext>
            </a:extLst>
          </p:cNvPr>
          <p:cNvPicPr>
            <a:picLocks noChangeAspect="1"/>
          </p:cNvPicPr>
          <p:nvPr userDrawn="1"/>
        </p:nvPicPr>
        <p:blipFill>
          <a:blip r:embed="rId13"/>
          <a:stretch>
            <a:fillRect/>
          </a:stretch>
        </p:blipFill>
        <p:spPr>
          <a:xfrm>
            <a:off x="0" y="5270500"/>
            <a:ext cx="12192000" cy="1587500"/>
          </a:xfrm>
          <a:prstGeom prst="rect">
            <a:avLst/>
          </a:prstGeom>
        </p:spPr>
      </p:pic>
      <p:sp>
        <p:nvSpPr>
          <p:cNvPr id="2" name="Title Placeholder 1">
            <a:extLst>
              <a:ext uri="{FF2B5EF4-FFF2-40B4-BE49-F238E27FC236}">
                <a16:creationId xmlns:a16="http://schemas.microsoft.com/office/drawing/2014/main" id="{A474A9EE-05B6-8E4F-BE00-83C5151C9DCA}"/>
              </a:ext>
            </a:extLst>
          </p:cNvPr>
          <p:cNvSpPr>
            <a:spLocks noGrp="1"/>
          </p:cNvSpPr>
          <p:nvPr>
            <p:ph type="title"/>
          </p:nvPr>
        </p:nvSpPr>
        <p:spPr>
          <a:xfrm>
            <a:off x="457201" y="457200"/>
            <a:ext cx="11277599" cy="128016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BD6282-5692-254D-A43F-6FC6AE4ADDAD}"/>
              </a:ext>
            </a:extLst>
          </p:cNvPr>
          <p:cNvSpPr>
            <a:spLocks noGrp="1"/>
          </p:cNvSpPr>
          <p:nvPr>
            <p:ph type="body" idx="1"/>
          </p:nvPr>
        </p:nvSpPr>
        <p:spPr>
          <a:xfrm>
            <a:off x="457200" y="1825625"/>
            <a:ext cx="11277600" cy="3629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9BFA10-0911-3E45-B261-9D0A641E6910}"/>
              </a:ext>
            </a:extLst>
          </p:cNvPr>
          <p:cNvSpPr>
            <a:spLocks noGrp="1"/>
          </p:cNvSpPr>
          <p:nvPr>
            <p:ph type="ftr" sz="quarter" idx="3"/>
          </p:nvPr>
        </p:nvSpPr>
        <p:spPr>
          <a:xfrm>
            <a:off x="457200" y="5480705"/>
            <a:ext cx="4114800" cy="365125"/>
          </a:xfrm>
          <a:prstGeom prst="rect">
            <a:avLst/>
          </a:prstGeom>
        </p:spPr>
        <p:txBody>
          <a:bodyPr vert="horz" lIns="91440" tIns="45720" rIns="91440" bIns="45720" rtlCol="0" anchor="ctr"/>
          <a:lstStyle>
            <a:lvl1pPr algn="l">
              <a:defRPr sz="800">
                <a:solidFill>
                  <a:schemeClr val="tx1">
                    <a:tint val="75000"/>
                  </a:schemeClr>
                </a:solidFill>
                <a:latin typeface="Tw Cen MT" panose="020B0602020104020603" pitchFamily="34" charset="77"/>
              </a:defRPr>
            </a:lvl1pPr>
          </a:lstStyle>
          <a:p>
            <a:endParaRPr lang="en-US" dirty="0"/>
          </a:p>
        </p:txBody>
      </p:sp>
      <p:sp>
        <p:nvSpPr>
          <p:cNvPr id="6" name="Slide Number Placeholder 5">
            <a:extLst>
              <a:ext uri="{FF2B5EF4-FFF2-40B4-BE49-F238E27FC236}">
                <a16:creationId xmlns:a16="http://schemas.microsoft.com/office/drawing/2014/main" id="{54929D61-5A32-F34C-BA2F-40B6A6E0FDFF}"/>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bg1"/>
                </a:solidFill>
                <a:latin typeface="Tw Cen MT" panose="020B0602020104020603" pitchFamily="34" charset="77"/>
              </a:defRPr>
            </a:lvl1pPr>
          </a:lstStyle>
          <a:p>
            <a:fld id="{4710E8EA-57F6-764C-8914-AEEABF058192}" type="slidenum">
              <a:rPr lang="en-US" smtClean="0"/>
              <a:pPr/>
              <a:t>‹#›</a:t>
            </a:fld>
            <a:endParaRPr lang="en-US" dirty="0"/>
          </a:p>
        </p:txBody>
      </p:sp>
      <p:pic>
        <p:nvPicPr>
          <p:cNvPr id="9" name="Picture 8" descr="A picture containing transport, wheel&#10;&#10;Description automatically generated">
            <a:extLst>
              <a:ext uri="{FF2B5EF4-FFF2-40B4-BE49-F238E27FC236}">
                <a16:creationId xmlns:a16="http://schemas.microsoft.com/office/drawing/2014/main" id="{6BBE15B5-1628-D04D-BB58-629A7F34369D}"/>
              </a:ext>
            </a:extLst>
          </p:cNvPr>
          <p:cNvPicPr>
            <a:picLocks noChangeAspect="1"/>
          </p:cNvPicPr>
          <p:nvPr userDrawn="1"/>
        </p:nvPicPr>
        <p:blipFill>
          <a:blip r:embed="rId14"/>
          <a:stretch>
            <a:fillRect/>
          </a:stretch>
        </p:blipFill>
        <p:spPr>
          <a:xfrm>
            <a:off x="150890" y="5799793"/>
            <a:ext cx="917420" cy="921682"/>
          </a:xfrm>
          <a:prstGeom prst="rect">
            <a:avLst/>
          </a:prstGeom>
        </p:spPr>
      </p:pic>
    </p:spTree>
    <p:extLst>
      <p:ext uri="{BB962C8B-B14F-4D97-AF65-F5344CB8AC3E}">
        <p14:creationId xmlns:p14="http://schemas.microsoft.com/office/powerpoint/2010/main" val="401854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stlane.nsf.gov/honawards/"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9F1D6"/>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A67C4E3-477F-3D4C-961C-23A27CCD5FF8}"/>
              </a:ext>
            </a:extLst>
          </p:cNvPr>
          <p:cNvPicPr>
            <a:picLocks noChangeAspect="1"/>
          </p:cNvPicPr>
          <p:nvPr/>
        </p:nvPicPr>
        <p:blipFill>
          <a:blip r:embed="rId2"/>
          <a:stretch>
            <a:fillRect/>
          </a:stretch>
        </p:blipFill>
        <p:spPr>
          <a:xfrm>
            <a:off x="-1" y="-9940"/>
            <a:ext cx="12183013" cy="2246243"/>
          </a:xfrm>
          <a:prstGeom prst="rect">
            <a:avLst/>
          </a:prstGeom>
        </p:spPr>
      </p:pic>
      <p:sp>
        <p:nvSpPr>
          <p:cNvPr id="9" name="Title 1">
            <a:extLst>
              <a:ext uri="{FF2B5EF4-FFF2-40B4-BE49-F238E27FC236}">
                <a16:creationId xmlns:a16="http://schemas.microsoft.com/office/drawing/2014/main" id="{8B1CD59F-84DA-C947-8496-12DD9D930E5E}"/>
              </a:ext>
            </a:extLst>
          </p:cNvPr>
          <p:cNvSpPr txBox="1">
            <a:spLocks/>
          </p:cNvSpPr>
          <p:nvPr/>
        </p:nvSpPr>
        <p:spPr>
          <a:xfrm>
            <a:off x="1521741" y="3492015"/>
            <a:ext cx="9148517" cy="115777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pPr algn="ctr"/>
            <a:r>
              <a:rPr lang="en-US" sz="4400" b="1" dirty="0">
                <a:solidFill>
                  <a:schemeClr val="accent1">
                    <a:lumMod val="75000"/>
                  </a:schemeClr>
                </a:solidFill>
              </a:rPr>
              <a:t>Alan T. Waterman Award</a:t>
            </a:r>
            <a:br>
              <a:rPr lang="en-US" sz="4400" dirty="0">
                <a:solidFill>
                  <a:schemeClr val="accent1">
                    <a:lumMod val="75000"/>
                  </a:schemeClr>
                </a:solidFill>
              </a:rPr>
            </a:br>
            <a:r>
              <a:rPr lang="en-US" sz="3600" dirty="0">
                <a:solidFill>
                  <a:schemeClr val="accent1">
                    <a:lumMod val="75000"/>
                  </a:schemeClr>
                </a:solidFill>
              </a:rPr>
              <a:t>Tips for submitting a strong nomination</a:t>
            </a:r>
          </a:p>
        </p:txBody>
      </p:sp>
      <p:sp>
        <p:nvSpPr>
          <p:cNvPr id="10" name="TextBox 9">
            <a:extLst>
              <a:ext uri="{FF2B5EF4-FFF2-40B4-BE49-F238E27FC236}">
                <a16:creationId xmlns:a16="http://schemas.microsoft.com/office/drawing/2014/main" id="{1442FFC9-9F1E-584D-95FC-86D910963F4D}"/>
              </a:ext>
            </a:extLst>
          </p:cNvPr>
          <p:cNvSpPr txBox="1"/>
          <p:nvPr/>
        </p:nvSpPr>
        <p:spPr>
          <a:xfrm>
            <a:off x="2693504" y="606287"/>
            <a:ext cx="9134061" cy="1200329"/>
          </a:xfrm>
          <a:prstGeom prst="rect">
            <a:avLst/>
          </a:prstGeom>
          <a:noFill/>
        </p:spPr>
        <p:txBody>
          <a:bodyPr wrap="square" rtlCol="0">
            <a:spAutoFit/>
          </a:bodyPr>
          <a:lstStyle/>
          <a:p>
            <a:r>
              <a:rPr lang="en-US" sz="3600" dirty="0">
                <a:solidFill>
                  <a:schemeClr val="bg1"/>
                </a:solidFill>
                <a:latin typeface="Garamond" panose="02020404030301010803" pitchFamily="18" charset="0"/>
              </a:rPr>
              <a:t>The Alan T. Waterman Award</a:t>
            </a:r>
            <a:br>
              <a:rPr lang="en-US" sz="3600" dirty="0">
                <a:solidFill>
                  <a:schemeClr val="bg1"/>
                </a:solidFill>
                <a:latin typeface="Garamond" panose="02020404030301010803" pitchFamily="18" charset="0"/>
              </a:rPr>
            </a:br>
            <a:r>
              <a:rPr lang="en-US" sz="3600" b="1" dirty="0">
                <a:solidFill>
                  <a:schemeClr val="bg1"/>
                </a:solidFill>
                <a:latin typeface="Garamond" panose="02020404030301010803" pitchFamily="18" charset="0"/>
              </a:rPr>
              <a:t>Call for Nominations</a:t>
            </a:r>
          </a:p>
        </p:txBody>
      </p:sp>
      <p:pic>
        <p:nvPicPr>
          <p:cNvPr id="11" name="Picture 10">
            <a:extLst>
              <a:ext uri="{FF2B5EF4-FFF2-40B4-BE49-F238E27FC236}">
                <a16:creationId xmlns:a16="http://schemas.microsoft.com/office/drawing/2014/main" id="{26C4AA6F-1621-0144-9324-E63F149C14F1}"/>
              </a:ext>
            </a:extLst>
          </p:cNvPr>
          <p:cNvPicPr>
            <a:picLocks noChangeAspect="1"/>
          </p:cNvPicPr>
          <p:nvPr/>
        </p:nvPicPr>
        <p:blipFill>
          <a:blip r:embed="rId3"/>
          <a:stretch>
            <a:fillRect/>
          </a:stretch>
        </p:blipFill>
        <p:spPr>
          <a:xfrm>
            <a:off x="0" y="5905500"/>
            <a:ext cx="12192000" cy="952500"/>
          </a:xfrm>
          <a:prstGeom prst="rect">
            <a:avLst/>
          </a:prstGeom>
        </p:spPr>
      </p:pic>
      <p:sp>
        <p:nvSpPr>
          <p:cNvPr id="12" name="Rectangle 11">
            <a:extLst>
              <a:ext uri="{FF2B5EF4-FFF2-40B4-BE49-F238E27FC236}">
                <a16:creationId xmlns:a16="http://schemas.microsoft.com/office/drawing/2014/main" id="{BFA794AA-B74D-2B49-ADD9-227EDE9F38E9}"/>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4C196668-0335-EB4D-A737-34B2B2FF566E}"/>
              </a:ext>
            </a:extLst>
          </p:cNvPr>
          <p:cNvSpPr>
            <a:spLocks noGrp="1"/>
          </p:cNvSpPr>
          <p:nvPr>
            <p:ph type="sldNum" sz="quarter" idx="12"/>
          </p:nvPr>
        </p:nvSpPr>
        <p:spPr/>
        <p:txBody>
          <a:bodyPr/>
          <a:lstStyle/>
          <a:p>
            <a:fld id="{4710E8EA-57F6-764C-8914-AEEABF058192}" type="slidenum">
              <a:rPr lang="en-US" smtClean="0"/>
              <a:t>1</a:t>
            </a:fld>
            <a:endParaRPr lang="en-US"/>
          </a:p>
        </p:txBody>
      </p:sp>
    </p:spTree>
    <p:extLst>
      <p:ext uri="{BB962C8B-B14F-4D97-AF65-F5344CB8AC3E}">
        <p14:creationId xmlns:p14="http://schemas.microsoft.com/office/powerpoint/2010/main" val="2326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99BDB04C-72AF-0244-9A11-F674E6BF819E}"/>
              </a:ext>
            </a:extLst>
          </p:cNvPr>
          <p:cNvSpPr/>
          <p:nvPr/>
        </p:nvSpPr>
        <p:spPr>
          <a:xfrm>
            <a:off x="8452026" y="2135907"/>
            <a:ext cx="3376279" cy="3376279"/>
          </a:xfrm>
          <a:prstGeom prst="ellipse">
            <a:avLst/>
          </a:prstGeom>
          <a:solidFill>
            <a:srgbClr val="18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gnifying glass&#10;&#10;Description automatically generated">
            <a:extLst>
              <a:ext uri="{FF2B5EF4-FFF2-40B4-BE49-F238E27FC236}">
                <a16:creationId xmlns:a16="http://schemas.microsoft.com/office/drawing/2014/main" id="{9AAD38D3-265E-5141-B4C4-BC315709DEB9}"/>
              </a:ext>
            </a:extLst>
          </p:cNvPr>
          <p:cNvPicPr>
            <a:picLocks noChangeAspect="1"/>
          </p:cNvPicPr>
          <p:nvPr/>
        </p:nvPicPr>
        <p:blipFill>
          <a:blip r:embed="rId2"/>
          <a:stretch>
            <a:fillRect/>
          </a:stretch>
        </p:blipFill>
        <p:spPr>
          <a:xfrm>
            <a:off x="9054298" y="2749364"/>
            <a:ext cx="2383349" cy="2383349"/>
          </a:xfrm>
          <a:prstGeom prst="rect">
            <a:avLst/>
          </a:prstGeom>
        </p:spPr>
      </p:pic>
      <p:sp>
        <p:nvSpPr>
          <p:cNvPr id="25" name="Rectangle 1">
            <a:extLst>
              <a:ext uri="{FF2B5EF4-FFF2-40B4-BE49-F238E27FC236}">
                <a16:creationId xmlns:a16="http://schemas.microsoft.com/office/drawing/2014/main" id="{3F53B69A-4E58-5844-9633-4593AD63F8B1}"/>
              </a:ext>
            </a:extLst>
          </p:cNvPr>
          <p:cNvSpPr txBox="1">
            <a:spLocks noChangeArrowheads="1"/>
          </p:cNvSpPr>
          <p:nvPr/>
        </p:nvSpPr>
        <p:spPr bwMode="auto">
          <a:xfrm>
            <a:off x="363695" y="1345814"/>
            <a:ext cx="8088331" cy="51904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US" sz="2000" dirty="0"/>
              <a:t>What makes this nominee unique?</a:t>
            </a:r>
          </a:p>
          <a:p>
            <a:pPr>
              <a:spcAft>
                <a:spcPts val="400"/>
              </a:spcAft>
            </a:pPr>
            <a:r>
              <a:rPr lang="en-US" sz="2000" dirty="0"/>
              <a:t>Scientific impact</a:t>
            </a:r>
          </a:p>
          <a:p>
            <a:pPr lvl="1">
              <a:spcAft>
                <a:spcPts val="400"/>
              </a:spcAft>
            </a:pPr>
            <a:r>
              <a:rPr lang="en-US" sz="2000" dirty="0"/>
              <a:t>Is the research used?</a:t>
            </a:r>
          </a:p>
          <a:p>
            <a:pPr lvl="1">
              <a:spcAft>
                <a:spcPts val="400"/>
              </a:spcAft>
            </a:pPr>
            <a:r>
              <a:rPr lang="en-US" sz="2000" dirty="0"/>
              <a:t>How broadly?</a:t>
            </a:r>
          </a:p>
          <a:p>
            <a:pPr>
              <a:spcAft>
                <a:spcPts val="400"/>
              </a:spcAft>
            </a:pPr>
            <a:r>
              <a:rPr lang="en-US" sz="2000" dirty="0"/>
              <a:t>Other aspects of the candidate</a:t>
            </a:r>
          </a:p>
          <a:p>
            <a:pPr lvl="1">
              <a:spcAft>
                <a:spcPts val="400"/>
              </a:spcAft>
            </a:pPr>
            <a:r>
              <a:rPr lang="en-US" sz="2000" dirty="0"/>
              <a:t>Service, mentoring, leadership</a:t>
            </a:r>
          </a:p>
          <a:p>
            <a:pPr>
              <a:spcAft>
                <a:spcPts val="400"/>
              </a:spcAft>
            </a:pPr>
            <a:r>
              <a:rPr lang="en-US" sz="2000" dirty="0"/>
              <a:t>Specific requirements of the award</a:t>
            </a:r>
          </a:p>
          <a:p>
            <a:pPr lvl="1">
              <a:spcAft>
                <a:spcPts val="400"/>
              </a:spcAft>
            </a:pPr>
            <a:r>
              <a:rPr lang="en-US" sz="2000" dirty="0"/>
              <a:t>Focus on the last 10 years</a:t>
            </a:r>
          </a:p>
          <a:p>
            <a:pPr>
              <a:spcAft>
                <a:spcPts val="400"/>
              </a:spcAft>
            </a:pPr>
            <a:r>
              <a:rPr lang="en-US" sz="2000" dirty="0"/>
              <a:t>Emphasize the contributions of the </a:t>
            </a:r>
            <a:r>
              <a:rPr lang="en-US" sz="2000" i="1" u="sng" dirty="0"/>
              <a:t>nominee</a:t>
            </a:r>
            <a:r>
              <a:rPr lang="en-US" sz="2000" i="1" dirty="0"/>
              <a:t>, </a:t>
            </a:r>
            <a:r>
              <a:rPr lang="en-US" sz="2000" dirty="0"/>
              <a:t>not a group or institution</a:t>
            </a:r>
          </a:p>
        </p:txBody>
      </p:sp>
      <p:sp>
        <p:nvSpPr>
          <p:cNvPr id="13" name="Title 1">
            <a:extLst>
              <a:ext uri="{FF2B5EF4-FFF2-40B4-BE49-F238E27FC236}">
                <a16:creationId xmlns:a16="http://schemas.microsoft.com/office/drawing/2014/main" id="{A2554EF8-8531-9145-A8F4-6EBC9C355155}"/>
              </a:ext>
            </a:extLst>
          </p:cNvPr>
          <p:cNvSpPr txBox="1">
            <a:spLocks/>
          </p:cNvSpPr>
          <p:nvPr/>
        </p:nvSpPr>
        <p:spPr>
          <a:xfrm>
            <a:off x="363695" y="518649"/>
            <a:ext cx="9882278" cy="1067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300" b="1" dirty="0">
                <a:solidFill>
                  <a:srgbClr val="184162"/>
                </a:solidFill>
              </a:rPr>
              <a:t>Reviewers often look for…</a:t>
            </a:r>
            <a:br>
              <a:rPr lang="en-US" sz="4300" b="1" dirty="0">
                <a:solidFill>
                  <a:srgbClr val="184162"/>
                </a:solidFill>
              </a:rPr>
            </a:br>
            <a:endParaRPr lang="en-US" sz="4300" dirty="0">
              <a:solidFill>
                <a:srgbClr val="184162"/>
              </a:solidFill>
            </a:endParaRPr>
          </a:p>
        </p:txBody>
      </p:sp>
      <p:pic>
        <p:nvPicPr>
          <p:cNvPr id="15" name="Picture 14">
            <a:extLst>
              <a:ext uri="{FF2B5EF4-FFF2-40B4-BE49-F238E27FC236}">
                <a16:creationId xmlns:a16="http://schemas.microsoft.com/office/drawing/2014/main" id="{4A7FD7D4-A705-F047-BF5B-160AE1910683}"/>
              </a:ext>
            </a:extLst>
          </p:cNvPr>
          <p:cNvPicPr>
            <a:picLocks noChangeAspect="1"/>
          </p:cNvPicPr>
          <p:nvPr/>
        </p:nvPicPr>
        <p:blipFill>
          <a:blip r:embed="rId3"/>
          <a:stretch>
            <a:fillRect/>
          </a:stretch>
        </p:blipFill>
        <p:spPr>
          <a:xfrm>
            <a:off x="0" y="5905500"/>
            <a:ext cx="12192000" cy="952500"/>
          </a:xfrm>
          <a:prstGeom prst="rect">
            <a:avLst/>
          </a:prstGeom>
        </p:spPr>
      </p:pic>
      <p:sp>
        <p:nvSpPr>
          <p:cNvPr id="19" name="Rectangle 18">
            <a:extLst>
              <a:ext uri="{FF2B5EF4-FFF2-40B4-BE49-F238E27FC236}">
                <a16:creationId xmlns:a16="http://schemas.microsoft.com/office/drawing/2014/main" id="{1147726A-4BF2-314F-9D7C-581BCF9A83C3}"/>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4EB7CD6D-25E8-E74D-B839-29C370F4D046}"/>
              </a:ext>
            </a:extLst>
          </p:cNvPr>
          <p:cNvSpPr>
            <a:spLocks noGrp="1"/>
          </p:cNvSpPr>
          <p:nvPr>
            <p:ph type="sldNum" sz="quarter" idx="12"/>
          </p:nvPr>
        </p:nvSpPr>
        <p:spPr/>
        <p:txBody>
          <a:bodyPr/>
          <a:lstStyle/>
          <a:p>
            <a:fld id="{4710E8EA-57F6-764C-8914-AEEABF058192}" type="slidenum">
              <a:rPr lang="en-US" smtClean="0"/>
              <a:t>10</a:t>
            </a:fld>
            <a:endParaRPr lang="en-US"/>
          </a:p>
        </p:txBody>
      </p:sp>
    </p:spTree>
    <p:extLst>
      <p:ext uri="{BB962C8B-B14F-4D97-AF65-F5344CB8AC3E}">
        <p14:creationId xmlns:p14="http://schemas.microsoft.com/office/powerpoint/2010/main" val="313538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6EF17-3A4A-CD41-B528-1BDF4B7FD86C}"/>
              </a:ext>
            </a:extLst>
          </p:cNvPr>
          <p:cNvPicPr>
            <a:picLocks noChangeAspect="1"/>
          </p:cNvPicPr>
          <p:nvPr/>
        </p:nvPicPr>
        <p:blipFill>
          <a:blip r:embed="rId2"/>
          <a:stretch>
            <a:fillRect/>
          </a:stretch>
        </p:blipFill>
        <p:spPr>
          <a:xfrm>
            <a:off x="0" y="5905500"/>
            <a:ext cx="12192000" cy="952500"/>
          </a:xfrm>
          <a:prstGeom prst="rect">
            <a:avLst/>
          </a:prstGeom>
        </p:spPr>
      </p:pic>
      <p:sp>
        <p:nvSpPr>
          <p:cNvPr id="7" name="Rectangle 1">
            <a:extLst>
              <a:ext uri="{FF2B5EF4-FFF2-40B4-BE49-F238E27FC236}">
                <a16:creationId xmlns:a16="http://schemas.microsoft.com/office/drawing/2014/main" id="{7C2EDAB9-0E25-7549-8D05-4EC3697B55AA}"/>
              </a:ext>
            </a:extLst>
          </p:cNvPr>
          <p:cNvSpPr txBox="1">
            <a:spLocks noChangeArrowheads="1"/>
          </p:cNvSpPr>
          <p:nvPr/>
        </p:nvSpPr>
        <p:spPr bwMode="auto">
          <a:xfrm>
            <a:off x="363696" y="1345814"/>
            <a:ext cx="7362322" cy="51904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1800" dirty="0"/>
              <a:t>Letters should be from people who know the nominee or their contributions well and are widely recognized leaders in their discipline.</a:t>
            </a:r>
          </a:p>
          <a:p>
            <a:pPr marL="514350" indent="-514350">
              <a:buFont typeface="+mj-lt"/>
              <a:buAutoNum type="arabicPeriod"/>
            </a:pPr>
            <a:r>
              <a:rPr lang="en-US" sz="1800" dirty="0"/>
              <a:t>Strong sets of letters will be from diverse institutions and roles, to provide a more complete picture of the nominee.</a:t>
            </a:r>
          </a:p>
          <a:p>
            <a:pPr marL="514350" indent="-514350">
              <a:buFont typeface="+mj-lt"/>
              <a:buAutoNum type="arabicPeriod"/>
            </a:pPr>
            <a:r>
              <a:rPr lang="en-US" sz="1800" dirty="0"/>
              <a:t>Letters should complement the nomination and provide specific examples.  They should not duplicate the nomination. (Share the nomination text in advance, not at the last minute.)</a:t>
            </a:r>
          </a:p>
          <a:p>
            <a:pPr marL="514350" indent="-514350">
              <a:buFont typeface="+mj-lt"/>
              <a:buAutoNum type="arabicPeriod"/>
            </a:pPr>
            <a:r>
              <a:rPr lang="en-US" sz="1800" dirty="0"/>
              <a:t>No need to repeat what is in nominee’s CV.</a:t>
            </a:r>
          </a:p>
          <a:p>
            <a:pPr marL="514350" indent="-514350">
              <a:buFont typeface="+mj-lt"/>
              <a:buAutoNum type="arabicPeriod"/>
            </a:pPr>
            <a:r>
              <a:rPr lang="en-US" sz="1800" dirty="0"/>
              <a:t>Nominators should supply letter writers a draft of the nomination at least two weeks before nominations close, to enable the supporters to write strong, complementary letters. </a:t>
            </a:r>
            <a:endParaRPr lang="en-US" sz="1800" dirty="0">
              <a:solidFill>
                <a:srgbClr val="FF0000"/>
              </a:solidFill>
            </a:endParaRPr>
          </a:p>
        </p:txBody>
      </p:sp>
      <p:sp>
        <p:nvSpPr>
          <p:cNvPr id="9" name="Title 1">
            <a:extLst>
              <a:ext uri="{FF2B5EF4-FFF2-40B4-BE49-F238E27FC236}">
                <a16:creationId xmlns:a16="http://schemas.microsoft.com/office/drawing/2014/main" id="{74ED8058-52A6-2C41-B644-AD104FF70549}"/>
              </a:ext>
            </a:extLst>
          </p:cNvPr>
          <p:cNvSpPr txBox="1">
            <a:spLocks/>
          </p:cNvSpPr>
          <p:nvPr/>
        </p:nvSpPr>
        <p:spPr>
          <a:xfrm>
            <a:off x="363694" y="518649"/>
            <a:ext cx="11828305" cy="106763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800" b="1" dirty="0">
                <a:solidFill>
                  <a:srgbClr val="184162"/>
                </a:solidFill>
              </a:rPr>
              <a:t>Tips for Letters of Support for the Nomination </a:t>
            </a:r>
            <a:br>
              <a:rPr lang="en-US" sz="2100" dirty="0">
                <a:solidFill>
                  <a:srgbClr val="184162"/>
                </a:solidFill>
              </a:rPr>
            </a:br>
            <a:br>
              <a:rPr lang="en-US" sz="2100" dirty="0">
                <a:solidFill>
                  <a:srgbClr val="184162"/>
                </a:solidFill>
              </a:rPr>
            </a:br>
            <a:endParaRPr lang="en-US" sz="2100" dirty="0">
              <a:solidFill>
                <a:srgbClr val="184162"/>
              </a:solidFill>
            </a:endParaRPr>
          </a:p>
        </p:txBody>
      </p:sp>
      <p:sp>
        <p:nvSpPr>
          <p:cNvPr id="11" name="Rectangle 10">
            <a:extLst>
              <a:ext uri="{FF2B5EF4-FFF2-40B4-BE49-F238E27FC236}">
                <a16:creationId xmlns:a16="http://schemas.microsoft.com/office/drawing/2014/main" id="{9D685B68-6022-6145-8C70-2487F48ADF63}"/>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8D95D8C-B5C1-4045-933D-C8AC23BFCA91}"/>
              </a:ext>
            </a:extLst>
          </p:cNvPr>
          <p:cNvSpPr/>
          <p:nvPr/>
        </p:nvSpPr>
        <p:spPr>
          <a:xfrm>
            <a:off x="8452026" y="2135907"/>
            <a:ext cx="3376279" cy="3376279"/>
          </a:xfrm>
          <a:prstGeom prst="ellipse">
            <a:avLst/>
          </a:prstGeom>
          <a:solidFill>
            <a:srgbClr val="18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ext&#10;&#10;Description automatically generated">
            <a:extLst>
              <a:ext uri="{FF2B5EF4-FFF2-40B4-BE49-F238E27FC236}">
                <a16:creationId xmlns:a16="http://schemas.microsoft.com/office/drawing/2014/main" id="{F2C90136-AC6B-1A46-B8A4-FBC5CD020C85}"/>
              </a:ext>
            </a:extLst>
          </p:cNvPr>
          <p:cNvPicPr>
            <a:picLocks noChangeAspect="1"/>
          </p:cNvPicPr>
          <p:nvPr/>
        </p:nvPicPr>
        <p:blipFill>
          <a:blip r:embed="rId3"/>
          <a:stretch>
            <a:fillRect/>
          </a:stretch>
        </p:blipFill>
        <p:spPr>
          <a:xfrm>
            <a:off x="8733705" y="2411896"/>
            <a:ext cx="2818609" cy="2818609"/>
          </a:xfrm>
          <a:prstGeom prst="rect">
            <a:avLst/>
          </a:prstGeom>
        </p:spPr>
      </p:pic>
      <p:sp>
        <p:nvSpPr>
          <p:cNvPr id="19" name="Slide Number Placeholder 18">
            <a:extLst>
              <a:ext uri="{FF2B5EF4-FFF2-40B4-BE49-F238E27FC236}">
                <a16:creationId xmlns:a16="http://schemas.microsoft.com/office/drawing/2014/main" id="{ADB71635-84B2-B045-A8E8-C1042B5A6D52}"/>
              </a:ext>
            </a:extLst>
          </p:cNvPr>
          <p:cNvSpPr>
            <a:spLocks noGrp="1"/>
          </p:cNvSpPr>
          <p:nvPr>
            <p:ph type="sldNum" sz="quarter" idx="12"/>
          </p:nvPr>
        </p:nvSpPr>
        <p:spPr/>
        <p:txBody>
          <a:bodyPr/>
          <a:lstStyle/>
          <a:p>
            <a:fld id="{4710E8EA-57F6-764C-8914-AEEABF058192}" type="slidenum">
              <a:rPr lang="en-US" smtClean="0"/>
              <a:t>11</a:t>
            </a:fld>
            <a:endParaRPr lang="en-US"/>
          </a:p>
        </p:txBody>
      </p:sp>
    </p:spTree>
    <p:extLst>
      <p:ext uri="{BB962C8B-B14F-4D97-AF65-F5344CB8AC3E}">
        <p14:creationId xmlns:p14="http://schemas.microsoft.com/office/powerpoint/2010/main" val="294380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652686-6585-004C-8F43-9507D83077D1}"/>
              </a:ext>
            </a:extLst>
          </p:cNvPr>
          <p:cNvPicPr>
            <a:picLocks noChangeAspect="1"/>
          </p:cNvPicPr>
          <p:nvPr/>
        </p:nvPicPr>
        <p:blipFill>
          <a:blip r:embed="rId2"/>
          <a:stretch>
            <a:fillRect/>
          </a:stretch>
        </p:blipFill>
        <p:spPr>
          <a:xfrm>
            <a:off x="0" y="5905500"/>
            <a:ext cx="12192000" cy="952500"/>
          </a:xfrm>
          <a:prstGeom prst="rect">
            <a:avLst/>
          </a:prstGeom>
        </p:spPr>
      </p:pic>
      <p:sp>
        <p:nvSpPr>
          <p:cNvPr id="13" name="Rectangle 12">
            <a:extLst>
              <a:ext uri="{FF2B5EF4-FFF2-40B4-BE49-F238E27FC236}">
                <a16:creationId xmlns:a16="http://schemas.microsoft.com/office/drawing/2014/main" id="{024D2D7D-08B2-0344-A213-2F10123CE876}"/>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FD476741-1196-4D0F-BB15-23AF1650F931}"/>
              </a:ext>
            </a:extLst>
          </p:cNvPr>
          <p:cNvGraphicFramePr>
            <a:graphicFrameLocks noGrp="1"/>
          </p:cNvGraphicFramePr>
          <p:nvPr>
            <p:extLst>
              <p:ext uri="{D42A27DB-BD31-4B8C-83A1-F6EECF244321}">
                <p14:modId xmlns:p14="http://schemas.microsoft.com/office/powerpoint/2010/main" val="1865622046"/>
              </p:ext>
            </p:extLst>
          </p:nvPr>
        </p:nvGraphicFramePr>
        <p:xfrm>
          <a:off x="1791510" y="1408684"/>
          <a:ext cx="8608979" cy="4119880"/>
        </p:xfrm>
        <a:graphic>
          <a:graphicData uri="http://schemas.openxmlformats.org/drawingml/2006/table">
            <a:tbl>
              <a:tblPr firstRow="1" bandRow="1">
                <a:tableStyleId>{21E4AEA4-8DFA-4A89-87EB-49C32662AFE0}</a:tableStyleId>
              </a:tblPr>
              <a:tblGrid>
                <a:gridCol w="1591934">
                  <a:extLst>
                    <a:ext uri="{9D8B030D-6E8A-4147-A177-3AD203B41FA5}">
                      <a16:colId xmlns:a16="http://schemas.microsoft.com/office/drawing/2014/main" val="1484043491"/>
                    </a:ext>
                  </a:extLst>
                </a:gridCol>
                <a:gridCol w="7017045">
                  <a:extLst>
                    <a:ext uri="{9D8B030D-6E8A-4147-A177-3AD203B41FA5}">
                      <a16:colId xmlns:a16="http://schemas.microsoft.com/office/drawing/2014/main" val="1337783253"/>
                    </a:ext>
                  </a:extLst>
                </a:gridCol>
              </a:tblGrid>
              <a:tr h="370840">
                <a:tc>
                  <a:txBody>
                    <a:bodyPr/>
                    <a:lstStyle/>
                    <a:p>
                      <a:pPr algn="ctr"/>
                      <a:r>
                        <a:rPr lang="en-US" b="1" dirty="0">
                          <a:solidFill>
                            <a:schemeClr val="bg1"/>
                          </a:solidFill>
                          <a:latin typeface="Tw Cen MT" panose="020B0602020104020603" pitchFamily="34" charset="77"/>
                        </a:rPr>
                        <a:t>WHEN </a:t>
                      </a:r>
                      <a:br>
                        <a:rPr lang="en-US" b="1" dirty="0">
                          <a:solidFill>
                            <a:schemeClr val="bg1"/>
                          </a:solidFill>
                          <a:latin typeface="Tw Cen MT" panose="020B0602020104020603" pitchFamily="34" charset="77"/>
                        </a:rPr>
                      </a:br>
                      <a:r>
                        <a:rPr lang="en-US" sz="1400" b="0" i="1" dirty="0">
                          <a:solidFill>
                            <a:schemeClr val="bg1"/>
                          </a:solidFill>
                          <a:latin typeface="Tw Cen MT" panose="020B0602020104020603" pitchFamily="34" charset="77"/>
                        </a:rPr>
                        <a:t>(before deadline)</a:t>
                      </a:r>
                    </a:p>
                  </a:txBody>
                  <a:tcPr anchor="ctr">
                    <a:solidFill>
                      <a:srgbClr val="184162"/>
                    </a:solidFill>
                  </a:tcPr>
                </a:tc>
                <a:tc>
                  <a:txBody>
                    <a:bodyPr/>
                    <a:lstStyle/>
                    <a:p>
                      <a:pPr algn="ctr"/>
                      <a:r>
                        <a:rPr lang="en-US" b="1" dirty="0">
                          <a:solidFill>
                            <a:schemeClr val="bg1"/>
                          </a:solidFill>
                          <a:latin typeface="Tw Cen MT" panose="020B0602020104020603" pitchFamily="34" charset="77"/>
                        </a:rPr>
                        <a:t>WHAT</a:t>
                      </a:r>
                      <a:br>
                        <a:rPr lang="en-US" b="1" dirty="0">
                          <a:solidFill>
                            <a:schemeClr val="bg1"/>
                          </a:solidFill>
                          <a:latin typeface="Tw Cen MT" panose="020B0602020104020603" pitchFamily="34" charset="77"/>
                        </a:rPr>
                      </a:br>
                      <a:endParaRPr lang="en-US" b="1" dirty="0">
                        <a:solidFill>
                          <a:schemeClr val="bg1"/>
                        </a:solidFill>
                        <a:latin typeface="Tw Cen MT" panose="020B0602020104020603" pitchFamily="34" charset="77"/>
                      </a:endParaRPr>
                    </a:p>
                  </a:txBody>
                  <a:tcPr anchor="ctr">
                    <a:solidFill>
                      <a:srgbClr val="184162"/>
                    </a:solidFill>
                  </a:tcPr>
                </a:tc>
                <a:extLst>
                  <a:ext uri="{0D108BD9-81ED-4DB2-BD59-A6C34878D82A}">
                    <a16:rowId xmlns:a16="http://schemas.microsoft.com/office/drawing/2014/main" val="4003597614"/>
                  </a:ext>
                </a:extLst>
              </a:tr>
              <a:tr h="370840">
                <a:tc>
                  <a:txBody>
                    <a:bodyPr/>
                    <a:lstStyle/>
                    <a:p>
                      <a:pPr algn="ctr"/>
                      <a:r>
                        <a:rPr lang="en-US" b="1" dirty="0">
                          <a:solidFill>
                            <a:srgbClr val="184162"/>
                          </a:solidFill>
                          <a:latin typeface="Tw Cen MT" panose="020B0602020104020603" pitchFamily="34" charset="77"/>
                        </a:rPr>
                        <a:t>4 months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184162"/>
                          </a:solidFill>
                          <a:effectLst/>
                          <a:latin typeface="Tw Cen MT" panose="020B0602020104020603" pitchFamily="34" charset="77"/>
                        </a:rPr>
                        <a:t>Identify potential candidate.  Check eligibility.  Prepare brief outline of accomplishments and qualifications. </a:t>
                      </a:r>
                      <a:endParaRPr lang="en-US" sz="1800" b="0" dirty="0">
                        <a:solidFill>
                          <a:srgbClr val="184162"/>
                        </a:solidFill>
                        <a:effectLst/>
                        <a:latin typeface="Tw Cen MT" panose="020B0602020104020603" pitchFamily="34" charset="77"/>
                        <a:ea typeface="Calibri" panose="020F0502020204030204" pitchFamily="34" charset="0"/>
                      </a:endParaRPr>
                    </a:p>
                  </a:txBody>
                  <a:tcPr/>
                </a:tc>
                <a:extLst>
                  <a:ext uri="{0D108BD9-81ED-4DB2-BD59-A6C34878D82A}">
                    <a16:rowId xmlns:a16="http://schemas.microsoft.com/office/drawing/2014/main" val="3449117496"/>
                  </a:ext>
                </a:extLst>
              </a:tr>
              <a:tr h="370840">
                <a:tc>
                  <a:txBody>
                    <a:bodyPr/>
                    <a:lstStyle/>
                    <a:p>
                      <a:pPr algn="ctr"/>
                      <a:r>
                        <a:rPr lang="en-US" b="1" dirty="0">
                          <a:solidFill>
                            <a:srgbClr val="184162"/>
                          </a:solidFill>
                          <a:latin typeface="Tw Cen MT" panose="020B0602020104020603" pitchFamily="34" charset="77"/>
                        </a:rPr>
                        <a:t>3 months</a:t>
                      </a:r>
                    </a:p>
                  </a:txBody>
                  <a:tcPr anchor="ctr"/>
                </a:tc>
                <a:tc>
                  <a:txBody>
                    <a:bodyPr/>
                    <a:lstStyle/>
                    <a:p>
                      <a:r>
                        <a:rPr lang="en-US" sz="1800" b="0" dirty="0">
                          <a:solidFill>
                            <a:srgbClr val="184162"/>
                          </a:solidFill>
                          <a:effectLst/>
                          <a:latin typeface="Tw Cen MT" panose="020B0602020104020603" pitchFamily="34" charset="77"/>
                        </a:rPr>
                        <a:t>Contact potential letter writers.  Share brief outline and confirm interest in writing a strong supporting letter.  Draft nomination statement.</a:t>
                      </a:r>
                      <a:endParaRPr lang="en-US" b="0" dirty="0">
                        <a:solidFill>
                          <a:srgbClr val="184162"/>
                        </a:solidFill>
                        <a:latin typeface="Tw Cen MT" panose="020B0602020104020603" pitchFamily="34" charset="77"/>
                      </a:endParaRPr>
                    </a:p>
                  </a:txBody>
                  <a:tcPr/>
                </a:tc>
                <a:extLst>
                  <a:ext uri="{0D108BD9-81ED-4DB2-BD59-A6C34878D82A}">
                    <a16:rowId xmlns:a16="http://schemas.microsoft.com/office/drawing/2014/main" val="2498220810"/>
                  </a:ext>
                </a:extLst>
              </a:tr>
              <a:tr h="370840">
                <a:tc>
                  <a:txBody>
                    <a:bodyPr/>
                    <a:lstStyle/>
                    <a:p>
                      <a:pPr algn="ctr"/>
                      <a:r>
                        <a:rPr lang="en-US" b="1" dirty="0">
                          <a:solidFill>
                            <a:srgbClr val="184162"/>
                          </a:solidFill>
                          <a:latin typeface="Tw Cen MT" panose="020B0602020104020603" pitchFamily="34" charset="77"/>
                        </a:rPr>
                        <a:t>2 months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184162"/>
                          </a:solidFill>
                          <a:effectLst/>
                          <a:latin typeface="Tw Cen MT" panose="020B0602020104020603" pitchFamily="34" charset="77"/>
                        </a:rPr>
                        <a:t>Share draft nomination statement with letter writers; solicit feedback on nomination statement and revise as needed to emphasize the impact.  ATW site opens.</a:t>
                      </a:r>
                      <a:endParaRPr lang="en-US" sz="1800" b="0" dirty="0">
                        <a:solidFill>
                          <a:srgbClr val="184162"/>
                        </a:solidFill>
                        <a:effectLst/>
                        <a:latin typeface="Tw Cen MT" panose="020B0602020104020603" pitchFamily="34" charset="77"/>
                        <a:ea typeface="Calibri" panose="020F0502020204030204" pitchFamily="34" charset="0"/>
                      </a:endParaRPr>
                    </a:p>
                  </a:txBody>
                  <a:tcPr/>
                </a:tc>
                <a:extLst>
                  <a:ext uri="{0D108BD9-81ED-4DB2-BD59-A6C34878D82A}">
                    <a16:rowId xmlns:a16="http://schemas.microsoft.com/office/drawing/2014/main" val="1151658659"/>
                  </a:ext>
                </a:extLst>
              </a:tr>
              <a:tr h="370840">
                <a:tc>
                  <a:txBody>
                    <a:bodyPr/>
                    <a:lstStyle/>
                    <a:p>
                      <a:pPr algn="ctr"/>
                      <a:r>
                        <a:rPr lang="en-US" b="1" dirty="0">
                          <a:solidFill>
                            <a:srgbClr val="184162"/>
                          </a:solidFill>
                          <a:latin typeface="Tw Cen MT" panose="020B0602020104020603" pitchFamily="34" charset="77"/>
                        </a:rPr>
                        <a:t>1 to 2 months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184162"/>
                          </a:solidFill>
                          <a:effectLst/>
                          <a:latin typeface="Tw Cen MT" panose="020B0602020104020603" pitchFamily="34" charset="77"/>
                        </a:rPr>
                        <a:t>Upload nomination statement to Fastlane.  Select primary and secondary research areas.  Enter letter writer information.  Remind letter writers of the deadline. </a:t>
                      </a:r>
                      <a:endParaRPr lang="en-US" sz="1800" b="0" dirty="0">
                        <a:solidFill>
                          <a:srgbClr val="184162"/>
                        </a:solidFill>
                        <a:effectLst/>
                        <a:latin typeface="Tw Cen MT" panose="020B0602020104020603" pitchFamily="34" charset="77"/>
                        <a:ea typeface="Calibri" panose="020F0502020204030204" pitchFamily="34" charset="0"/>
                      </a:endParaRPr>
                    </a:p>
                  </a:txBody>
                  <a:tcPr/>
                </a:tc>
                <a:extLst>
                  <a:ext uri="{0D108BD9-81ED-4DB2-BD59-A6C34878D82A}">
                    <a16:rowId xmlns:a16="http://schemas.microsoft.com/office/drawing/2014/main" val="720831128"/>
                  </a:ext>
                </a:extLst>
              </a:tr>
              <a:tr h="370840">
                <a:tc>
                  <a:txBody>
                    <a:bodyPr/>
                    <a:lstStyle/>
                    <a:p>
                      <a:pPr algn="ctr"/>
                      <a:r>
                        <a:rPr lang="en-US" b="1" dirty="0">
                          <a:solidFill>
                            <a:srgbClr val="184162"/>
                          </a:solidFill>
                          <a:latin typeface="Tw Cen MT" panose="020B0602020104020603" pitchFamily="34" charset="77"/>
                        </a:rPr>
                        <a:t>1 week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184162"/>
                          </a:solidFill>
                          <a:effectLst/>
                          <a:latin typeface="Tw Cen MT" panose="020B0602020104020603" pitchFamily="34" charset="77"/>
                        </a:rPr>
                        <a:t>Double check that letters have been submitted; if not, send reminders.</a:t>
                      </a:r>
                      <a:endParaRPr lang="en-US" sz="1800" b="0" dirty="0">
                        <a:solidFill>
                          <a:srgbClr val="184162"/>
                        </a:solidFill>
                        <a:effectLst/>
                        <a:latin typeface="Tw Cen MT" panose="020B0602020104020603" pitchFamily="34" charset="77"/>
                        <a:ea typeface="Calibri" panose="020F0502020204030204" pitchFamily="34" charset="0"/>
                      </a:endParaRPr>
                    </a:p>
                  </a:txBody>
                  <a:tcPr/>
                </a:tc>
                <a:extLst>
                  <a:ext uri="{0D108BD9-81ED-4DB2-BD59-A6C34878D82A}">
                    <a16:rowId xmlns:a16="http://schemas.microsoft.com/office/drawing/2014/main" val="2280331613"/>
                  </a:ext>
                </a:extLst>
              </a:tr>
            </a:tbl>
          </a:graphicData>
        </a:graphic>
      </p:graphicFrame>
      <p:sp>
        <p:nvSpPr>
          <p:cNvPr id="10" name="TextBox 9">
            <a:extLst>
              <a:ext uri="{FF2B5EF4-FFF2-40B4-BE49-F238E27FC236}">
                <a16:creationId xmlns:a16="http://schemas.microsoft.com/office/drawing/2014/main" id="{0A521309-22EF-4F8D-AFD6-72AA3841C7AD}"/>
              </a:ext>
            </a:extLst>
          </p:cNvPr>
          <p:cNvSpPr txBox="1"/>
          <p:nvPr/>
        </p:nvSpPr>
        <p:spPr>
          <a:xfrm>
            <a:off x="6840868" y="446973"/>
            <a:ext cx="4987437" cy="584775"/>
          </a:xfrm>
          <a:prstGeom prst="rect">
            <a:avLst/>
          </a:prstGeom>
          <a:noFill/>
          <a:ln w="38100">
            <a:solidFill>
              <a:srgbClr val="184162"/>
            </a:solidFill>
          </a:ln>
        </p:spPr>
        <p:txBody>
          <a:bodyPr wrap="square" rtlCol="0">
            <a:spAutoFit/>
          </a:bodyPr>
          <a:lstStyle/>
          <a:p>
            <a:pPr algn="ctr"/>
            <a:r>
              <a:rPr lang="en-US" sz="1600" dirty="0">
                <a:solidFill>
                  <a:srgbClr val="184162"/>
                </a:solidFill>
                <a:latin typeface="Tw Cen MT" panose="020B0602020104020603" pitchFamily="34" charset="77"/>
              </a:rPr>
              <a:t>Award site: </a:t>
            </a:r>
            <a:r>
              <a:rPr lang="en-US" sz="1400" i="1" dirty="0">
                <a:solidFill>
                  <a:srgbClr val="184162"/>
                </a:solidFill>
                <a:latin typeface="Tw Cen MT" panose="020B0602020104020603" pitchFamily="34" charset="77"/>
                <a:hlinkClick r:id="rId3">
                  <a:extLst>
                    <a:ext uri="{A12FA001-AC4F-418D-AE19-62706E023703}">
                      <ahyp:hlinkClr xmlns:ahyp="http://schemas.microsoft.com/office/drawing/2018/hyperlinkcolor" val="tx"/>
                    </a:ext>
                  </a:extLst>
                </a:hlinkClick>
              </a:rPr>
              <a:t>https://www.fastlane.nsf.gov/honawards/</a:t>
            </a:r>
            <a:r>
              <a:rPr lang="en-US" sz="1400" i="1" dirty="0">
                <a:solidFill>
                  <a:srgbClr val="184162"/>
                </a:solidFill>
                <a:latin typeface="Tw Cen MT" panose="020B0602020104020603" pitchFamily="34" charset="77"/>
              </a:rPr>
              <a:t> </a:t>
            </a:r>
          </a:p>
          <a:p>
            <a:pPr algn="ctr"/>
            <a:r>
              <a:rPr lang="en-US" sz="1600" b="1" dirty="0">
                <a:solidFill>
                  <a:srgbClr val="184162"/>
                </a:solidFill>
                <a:latin typeface="Tw Cen MT" panose="020B0602020104020603" pitchFamily="34" charset="77"/>
              </a:rPr>
              <a:t>Site open for nominations: </a:t>
            </a:r>
            <a:r>
              <a:rPr lang="en-US" sz="1600" b="1" dirty="0">
                <a:solidFill>
                  <a:schemeClr val="accent3">
                    <a:lumMod val="75000"/>
                  </a:schemeClr>
                </a:solidFill>
                <a:latin typeface="Tw Cen MT" panose="020B0602020104020603" pitchFamily="34" charset="77"/>
              </a:rPr>
              <a:t>Mid-July – Mid-September</a:t>
            </a:r>
          </a:p>
        </p:txBody>
      </p:sp>
      <p:sp>
        <p:nvSpPr>
          <p:cNvPr id="11" name="Title 1">
            <a:extLst>
              <a:ext uri="{FF2B5EF4-FFF2-40B4-BE49-F238E27FC236}">
                <a16:creationId xmlns:a16="http://schemas.microsoft.com/office/drawing/2014/main" id="{E76227FD-C02F-5B4A-8E39-BDB8BA56822C}"/>
              </a:ext>
            </a:extLst>
          </p:cNvPr>
          <p:cNvSpPr txBox="1">
            <a:spLocks/>
          </p:cNvSpPr>
          <p:nvPr/>
        </p:nvSpPr>
        <p:spPr>
          <a:xfrm>
            <a:off x="363695" y="518649"/>
            <a:ext cx="9882278" cy="106763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800" b="1" dirty="0">
                <a:solidFill>
                  <a:srgbClr val="184162"/>
                </a:solidFill>
              </a:rPr>
              <a:t>Timeline</a:t>
            </a:r>
            <a:br>
              <a:rPr lang="en-US" sz="2100" dirty="0">
                <a:solidFill>
                  <a:srgbClr val="184162"/>
                </a:solidFill>
              </a:rPr>
            </a:br>
            <a:br>
              <a:rPr lang="en-US" sz="2100" dirty="0">
                <a:solidFill>
                  <a:srgbClr val="184162"/>
                </a:solidFill>
              </a:rPr>
            </a:br>
            <a:endParaRPr lang="en-US" sz="2100" dirty="0">
              <a:solidFill>
                <a:srgbClr val="184162"/>
              </a:solidFill>
            </a:endParaRPr>
          </a:p>
        </p:txBody>
      </p:sp>
      <p:sp>
        <p:nvSpPr>
          <p:cNvPr id="14" name="Slide Number Placeholder 13">
            <a:extLst>
              <a:ext uri="{FF2B5EF4-FFF2-40B4-BE49-F238E27FC236}">
                <a16:creationId xmlns:a16="http://schemas.microsoft.com/office/drawing/2014/main" id="{C6E21F6C-1DAC-AA42-9489-D99D14BBC5B5}"/>
              </a:ext>
            </a:extLst>
          </p:cNvPr>
          <p:cNvSpPr>
            <a:spLocks noGrp="1"/>
          </p:cNvSpPr>
          <p:nvPr>
            <p:ph type="sldNum" sz="quarter" idx="12"/>
          </p:nvPr>
        </p:nvSpPr>
        <p:spPr/>
        <p:txBody>
          <a:bodyPr/>
          <a:lstStyle/>
          <a:p>
            <a:fld id="{4710E8EA-57F6-764C-8914-AEEABF058192}" type="slidenum">
              <a:rPr lang="en-US" smtClean="0"/>
              <a:t>12</a:t>
            </a:fld>
            <a:endParaRPr lang="en-US"/>
          </a:p>
        </p:txBody>
      </p:sp>
    </p:spTree>
    <p:extLst>
      <p:ext uri="{BB962C8B-B14F-4D97-AF65-F5344CB8AC3E}">
        <p14:creationId xmlns:p14="http://schemas.microsoft.com/office/powerpoint/2010/main" val="27102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847174-46F6-F04A-8BCE-A3759AE72917}"/>
              </a:ext>
            </a:extLst>
          </p:cNvPr>
          <p:cNvSpPr/>
          <p:nvPr/>
        </p:nvSpPr>
        <p:spPr>
          <a:xfrm>
            <a:off x="-1" y="0"/>
            <a:ext cx="12192001" cy="6858000"/>
          </a:xfrm>
          <a:prstGeom prst="rect">
            <a:avLst/>
          </a:prstGeom>
          <a:gradFill flip="none" rotWithShape="1">
            <a:gsLst>
              <a:gs pos="5000">
                <a:srgbClr val="184162"/>
              </a:gs>
              <a:gs pos="99000">
                <a:srgbClr val="F9F1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ACF14-8EEF-4297-94D4-6A67BCCE0A7F}"/>
              </a:ext>
            </a:extLst>
          </p:cNvPr>
          <p:cNvSpPr>
            <a:spLocks noGrp="1"/>
          </p:cNvSpPr>
          <p:nvPr>
            <p:ph type="title"/>
          </p:nvPr>
        </p:nvSpPr>
        <p:spPr>
          <a:xfrm>
            <a:off x="271547" y="169870"/>
            <a:ext cx="11732031" cy="4820546"/>
          </a:xfrm>
        </p:spPr>
        <p:txBody>
          <a:bodyPr vert="horz" lIns="91440" tIns="45720" rIns="91440" bIns="45720" rtlCol="0" anchor="b">
            <a:noAutofit/>
          </a:bodyPr>
          <a:lstStyle/>
          <a:p>
            <a:pPr algn="ctr"/>
            <a:r>
              <a:rPr lang="en-US" sz="6000" b="1" dirty="0">
                <a:solidFill>
                  <a:schemeClr val="accent3">
                    <a:lumMod val="60000"/>
                    <a:lumOff val="40000"/>
                  </a:schemeClr>
                </a:solidFill>
              </a:rPr>
              <a:t>Thank you </a:t>
            </a:r>
            <a:r>
              <a:rPr lang="en-US" sz="6000" dirty="0">
                <a:solidFill>
                  <a:schemeClr val="bg1"/>
                </a:solidFill>
              </a:rPr>
              <a:t>for your efforts in submitting award nominations </a:t>
            </a:r>
            <a:r>
              <a:rPr lang="en-US" sz="6000" dirty="0">
                <a:solidFill>
                  <a:schemeClr val="bg1"/>
                </a:solidFill>
                <a:sym typeface="Wingdings" pitchFamily="2" charset="2"/>
              </a:rPr>
              <a:t> </a:t>
            </a:r>
            <a:endParaRPr lang="en-US" sz="6000" dirty="0">
              <a:solidFill>
                <a:schemeClr val="bg1"/>
              </a:solidFill>
            </a:endParaRPr>
          </a:p>
        </p:txBody>
      </p:sp>
      <p:pic>
        <p:nvPicPr>
          <p:cNvPr id="8" name="Picture 7">
            <a:extLst>
              <a:ext uri="{FF2B5EF4-FFF2-40B4-BE49-F238E27FC236}">
                <a16:creationId xmlns:a16="http://schemas.microsoft.com/office/drawing/2014/main" id="{E69C4287-12E0-9448-8CE6-702B2D6775B1}"/>
              </a:ext>
            </a:extLst>
          </p:cNvPr>
          <p:cNvPicPr>
            <a:picLocks noChangeAspect="1"/>
          </p:cNvPicPr>
          <p:nvPr/>
        </p:nvPicPr>
        <p:blipFill>
          <a:blip r:embed="rId2"/>
          <a:stretch>
            <a:fillRect/>
          </a:stretch>
        </p:blipFill>
        <p:spPr>
          <a:xfrm>
            <a:off x="0" y="5905500"/>
            <a:ext cx="12192000" cy="952500"/>
          </a:xfrm>
          <a:prstGeom prst="rect">
            <a:avLst/>
          </a:prstGeom>
        </p:spPr>
      </p:pic>
      <p:sp>
        <p:nvSpPr>
          <p:cNvPr id="9" name="Rectangle 8">
            <a:extLst>
              <a:ext uri="{FF2B5EF4-FFF2-40B4-BE49-F238E27FC236}">
                <a16:creationId xmlns:a16="http://schemas.microsoft.com/office/drawing/2014/main" id="{C169494D-1831-AB41-8635-B6DD209D9495}"/>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ackground pattern&#10;&#10;Description automatically generated">
            <a:extLst>
              <a:ext uri="{FF2B5EF4-FFF2-40B4-BE49-F238E27FC236}">
                <a16:creationId xmlns:a16="http://schemas.microsoft.com/office/drawing/2014/main" id="{9549D4B9-374C-7847-8C52-9A0B87E37FA0}"/>
              </a:ext>
            </a:extLst>
          </p:cNvPr>
          <p:cNvPicPr>
            <a:picLocks noChangeAspect="1"/>
          </p:cNvPicPr>
          <p:nvPr/>
        </p:nvPicPr>
        <p:blipFill>
          <a:blip r:embed="rId3"/>
          <a:stretch>
            <a:fillRect/>
          </a:stretch>
        </p:blipFill>
        <p:spPr>
          <a:xfrm>
            <a:off x="-1" y="-9940"/>
            <a:ext cx="12183013" cy="2246243"/>
          </a:xfrm>
          <a:prstGeom prst="rect">
            <a:avLst/>
          </a:prstGeom>
        </p:spPr>
      </p:pic>
      <p:sp>
        <p:nvSpPr>
          <p:cNvPr id="13" name="TextBox 12">
            <a:extLst>
              <a:ext uri="{FF2B5EF4-FFF2-40B4-BE49-F238E27FC236}">
                <a16:creationId xmlns:a16="http://schemas.microsoft.com/office/drawing/2014/main" id="{33486606-0009-D745-BCD8-8C4B5A12C2AC}"/>
              </a:ext>
            </a:extLst>
          </p:cNvPr>
          <p:cNvSpPr txBox="1"/>
          <p:nvPr/>
        </p:nvSpPr>
        <p:spPr>
          <a:xfrm>
            <a:off x="2693504" y="606287"/>
            <a:ext cx="9134061" cy="1200329"/>
          </a:xfrm>
          <a:prstGeom prst="rect">
            <a:avLst/>
          </a:prstGeom>
          <a:noFill/>
        </p:spPr>
        <p:txBody>
          <a:bodyPr wrap="square" rtlCol="0">
            <a:spAutoFit/>
          </a:bodyPr>
          <a:lstStyle/>
          <a:p>
            <a:r>
              <a:rPr lang="en-US" sz="3600" dirty="0">
                <a:solidFill>
                  <a:schemeClr val="bg1"/>
                </a:solidFill>
                <a:latin typeface="Garamond" panose="02020404030301010803" pitchFamily="18" charset="0"/>
              </a:rPr>
              <a:t>The Alan T. Waterman Award</a:t>
            </a:r>
            <a:br>
              <a:rPr lang="en-US" sz="3600" dirty="0">
                <a:solidFill>
                  <a:schemeClr val="bg1"/>
                </a:solidFill>
                <a:latin typeface="Garamond" panose="02020404030301010803" pitchFamily="18" charset="0"/>
              </a:rPr>
            </a:br>
            <a:r>
              <a:rPr lang="en-US" sz="3600" b="1" dirty="0">
                <a:solidFill>
                  <a:schemeClr val="bg1"/>
                </a:solidFill>
                <a:latin typeface="Garamond" panose="02020404030301010803" pitchFamily="18" charset="0"/>
              </a:rPr>
              <a:t>Call for Nominations</a:t>
            </a:r>
          </a:p>
        </p:txBody>
      </p:sp>
      <p:sp>
        <p:nvSpPr>
          <p:cNvPr id="4" name="Slide Number Placeholder 3">
            <a:extLst>
              <a:ext uri="{FF2B5EF4-FFF2-40B4-BE49-F238E27FC236}">
                <a16:creationId xmlns:a16="http://schemas.microsoft.com/office/drawing/2014/main" id="{B2E193B0-BB9A-DF45-A162-4F431A53DDB2}"/>
              </a:ext>
            </a:extLst>
          </p:cNvPr>
          <p:cNvSpPr>
            <a:spLocks noGrp="1"/>
          </p:cNvSpPr>
          <p:nvPr>
            <p:ph type="sldNum" sz="quarter" idx="12"/>
          </p:nvPr>
        </p:nvSpPr>
        <p:spPr/>
        <p:txBody>
          <a:bodyPr/>
          <a:lstStyle/>
          <a:p>
            <a:fld id="{4710E8EA-57F6-764C-8914-AEEABF058192}" type="slidenum">
              <a:rPr lang="en-US" smtClean="0"/>
              <a:t>13</a:t>
            </a:fld>
            <a:endParaRPr lang="en-US"/>
          </a:p>
        </p:txBody>
      </p:sp>
    </p:spTree>
    <p:extLst>
      <p:ext uri="{BB962C8B-B14F-4D97-AF65-F5344CB8AC3E}">
        <p14:creationId xmlns:p14="http://schemas.microsoft.com/office/powerpoint/2010/main" val="224854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F8A12BC4-4B5E-0D4A-8240-43FAE4608E7E}"/>
              </a:ext>
            </a:extLst>
          </p:cNvPr>
          <p:cNvSpPr/>
          <p:nvPr/>
        </p:nvSpPr>
        <p:spPr>
          <a:xfrm>
            <a:off x="368300" y="0"/>
            <a:ext cx="5979591" cy="6858000"/>
          </a:xfrm>
          <a:custGeom>
            <a:avLst/>
            <a:gdLst>
              <a:gd name="connsiteX0" fmla="*/ 0 w 5979591"/>
              <a:gd name="connsiteY0" fmla="*/ 0 h 6858000"/>
              <a:gd name="connsiteX1" fmla="*/ 5979591 w 5979591"/>
              <a:gd name="connsiteY1" fmla="*/ 0 h 6858000"/>
              <a:gd name="connsiteX2" fmla="*/ 5979591 w 5979591"/>
              <a:gd name="connsiteY2" fmla="*/ 68580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1915591 w 5979591"/>
              <a:gd name="connsiteY2" fmla="*/ 67564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3299891 w 5979591"/>
              <a:gd name="connsiteY2" fmla="*/ 6845300 h 6858000"/>
              <a:gd name="connsiteX3" fmla="*/ 0 w 5979591"/>
              <a:gd name="connsiteY3" fmla="*/ 6858000 h 6858000"/>
              <a:gd name="connsiteX4" fmla="*/ 0 w 59795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591" h="6858000">
                <a:moveTo>
                  <a:pt x="0" y="0"/>
                </a:moveTo>
                <a:lnTo>
                  <a:pt x="5979591" y="0"/>
                </a:lnTo>
                <a:lnTo>
                  <a:pt x="3299891" y="6845300"/>
                </a:lnTo>
                <a:lnTo>
                  <a:pt x="0" y="6858000"/>
                </a:lnTo>
                <a:lnTo>
                  <a:pt x="0" y="0"/>
                </a:lnTo>
                <a:close/>
              </a:path>
            </a:pathLst>
          </a:cu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67BD8A50-3680-BB41-BF40-314A7EF33301}"/>
              </a:ext>
            </a:extLst>
          </p:cNvPr>
          <p:cNvSpPr/>
          <p:nvPr/>
        </p:nvSpPr>
        <p:spPr>
          <a:xfrm>
            <a:off x="0" y="0"/>
            <a:ext cx="5979591" cy="6858000"/>
          </a:xfrm>
          <a:custGeom>
            <a:avLst/>
            <a:gdLst>
              <a:gd name="connsiteX0" fmla="*/ 0 w 5979591"/>
              <a:gd name="connsiteY0" fmla="*/ 0 h 6858000"/>
              <a:gd name="connsiteX1" fmla="*/ 5979591 w 5979591"/>
              <a:gd name="connsiteY1" fmla="*/ 0 h 6858000"/>
              <a:gd name="connsiteX2" fmla="*/ 5979591 w 5979591"/>
              <a:gd name="connsiteY2" fmla="*/ 68580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1915591 w 5979591"/>
              <a:gd name="connsiteY2" fmla="*/ 67564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3299891 w 5979591"/>
              <a:gd name="connsiteY2" fmla="*/ 6845300 h 6858000"/>
              <a:gd name="connsiteX3" fmla="*/ 0 w 5979591"/>
              <a:gd name="connsiteY3" fmla="*/ 6858000 h 6858000"/>
              <a:gd name="connsiteX4" fmla="*/ 0 w 59795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591" h="6858000">
                <a:moveTo>
                  <a:pt x="0" y="0"/>
                </a:moveTo>
                <a:lnTo>
                  <a:pt x="5979591" y="0"/>
                </a:lnTo>
                <a:lnTo>
                  <a:pt x="3299891" y="6845300"/>
                </a:lnTo>
                <a:lnTo>
                  <a:pt x="0" y="6858000"/>
                </a:lnTo>
                <a:lnTo>
                  <a:pt x="0" y="0"/>
                </a:lnTo>
                <a:close/>
              </a:path>
            </a:pathLst>
          </a:custGeom>
          <a:solidFill>
            <a:srgbClr val="18416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C3060CC-831A-D349-A5A9-D40630843E18}"/>
              </a:ext>
            </a:extLst>
          </p:cNvPr>
          <p:cNvSpPr txBox="1">
            <a:spLocks/>
          </p:cNvSpPr>
          <p:nvPr/>
        </p:nvSpPr>
        <p:spPr>
          <a:xfrm>
            <a:off x="838200" y="704088"/>
            <a:ext cx="3529953" cy="29809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300" b="1" dirty="0">
                <a:solidFill>
                  <a:schemeClr val="bg1"/>
                </a:solidFill>
              </a:rPr>
              <a:t>Background</a:t>
            </a:r>
          </a:p>
        </p:txBody>
      </p:sp>
      <p:sp>
        <p:nvSpPr>
          <p:cNvPr id="17" name="Content Placeholder 2">
            <a:extLst>
              <a:ext uri="{FF2B5EF4-FFF2-40B4-BE49-F238E27FC236}">
                <a16:creationId xmlns:a16="http://schemas.microsoft.com/office/drawing/2014/main" id="{69E47105-FDB2-0043-86A5-51368A53D308}"/>
              </a:ext>
            </a:extLst>
          </p:cNvPr>
          <p:cNvSpPr txBox="1">
            <a:spLocks/>
          </p:cNvSpPr>
          <p:nvPr/>
        </p:nvSpPr>
        <p:spPr>
          <a:xfrm>
            <a:off x="6185661" y="1060704"/>
            <a:ext cx="5760134" cy="524865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2410" marR="0">
              <a:spcBef>
                <a:spcPts val="600"/>
              </a:spcBef>
              <a:spcAft>
                <a:spcPts val="600"/>
              </a:spcAft>
            </a:pPr>
            <a:r>
              <a:rPr lang="en-US" sz="2000" dirty="0">
                <a:ea typeface="Arial" panose="020B0604020202020204" pitchFamily="34" charset="0"/>
              </a:rPr>
              <a:t>The U.S. National Science Foundation's (NSF) annual Alan </a:t>
            </a:r>
            <a:r>
              <a:rPr lang="en-US" sz="2000" spc="-60" dirty="0">
                <a:ea typeface="Arial" panose="020B0604020202020204" pitchFamily="34" charset="0"/>
              </a:rPr>
              <a:t>T. </a:t>
            </a:r>
            <a:r>
              <a:rPr lang="en-US" sz="2000" dirty="0">
                <a:ea typeface="Arial" panose="020B0604020202020204" pitchFamily="34" charset="0"/>
              </a:rPr>
              <a:t>Waterman Award honors outstanding</a:t>
            </a:r>
            <a:r>
              <a:rPr lang="en-US" sz="2000" spc="-45" dirty="0">
                <a:ea typeface="Arial" panose="020B0604020202020204" pitchFamily="34" charset="0"/>
              </a:rPr>
              <a:t> </a:t>
            </a:r>
            <a:r>
              <a:rPr lang="en-US" sz="2000" dirty="0">
                <a:ea typeface="Arial" panose="020B0604020202020204" pitchFamily="34" charset="0"/>
              </a:rPr>
              <a:t>young</a:t>
            </a:r>
            <a:r>
              <a:rPr lang="en-US" sz="2000" spc="-45" dirty="0">
                <a:ea typeface="Arial" panose="020B0604020202020204" pitchFamily="34" charset="0"/>
              </a:rPr>
              <a:t> </a:t>
            </a:r>
            <a:r>
              <a:rPr lang="en-US" sz="2000" dirty="0">
                <a:ea typeface="Arial" panose="020B0604020202020204" pitchFamily="34" charset="0"/>
              </a:rPr>
              <a:t>U.S.</a:t>
            </a:r>
            <a:r>
              <a:rPr lang="en-US" sz="2000" spc="-45" dirty="0">
                <a:ea typeface="Arial" panose="020B0604020202020204" pitchFamily="34" charset="0"/>
              </a:rPr>
              <a:t> </a:t>
            </a:r>
            <a:r>
              <a:rPr lang="en-US" sz="2000" dirty="0">
                <a:ea typeface="Arial" panose="020B0604020202020204" pitchFamily="34" charset="0"/>
              </a:rPr>
              <a:t>scientists</a:t>
            </a:r>
            <a:r>
              <a:rPr lang="en-US" sz="2000" spc="-45" dirty="0">
                <a:ea typeface="Arial" panose="020B0604020202020204" pitchFamily="34" charset="0"/>
              </a:rPr>
              <a:t> </a:t>
            </a:r>
            <a:r>
              <a:rPr lang="en-US" sz="2000" dirty="0">
                <a:ea typeface="Arial" panose="020B0604020202020204" pitchFamily="34" charset="0"/>
              </a:rPr>
              <a:t>or</a:t>
            </a:r>
            <a:r>
              <a:rPr lang="en-US" sz="2000" spc="-45" dirty="0">
                <a:ea typeface="Arial" panose="020B0604020202020204" pitchFamily="34" charset="0"/>
              </a:rPr>
              <a:t> </a:t>
            </a:r>
            <a:r>
              <a:rPr lang="en-US" sz="2000" dirty="0">
                <a:ea typeface="Arial" panose="020B0604020202020204" pitchFamily="34" charset="0"/>
              </a:rPr>
              <a:t>engineers in the fields that the agency supports.</a:t>
            </a:r>
            <a:r>
              <a:rPr lang="en-US" sz="2000" spc="-60" dirty="0">
                <a:ea typeface="Arial" panose="020B0604020202020204" pitchFamily="34" charset="0"/>
              </a:rPr>
              <a:t> </a:t>
            </a:r>
          </a:p>
          <a:p>
            <a:pPr marL="3810" marR="0" indent="0">
              <a:spcBef>
                <a:spcPts val="600"/>
              </a:spcBef>
              <a:spcAft>
                <a:spcPts val="600"/>
              </a:spcAft>
              <a:buNone/>
            </a:pPr>
            <a:endParaRPr lang="en-US" sz="2000" spc="-60" dirty="0">
              <a:ea typeface="Arial" panose="020B0604020202020204" pitchFamily="34" charset="0"/>
            </a:endParaRPr>
          </a:p>
          <a:p>
            <a:pPr marL="232410">
              <a:spcBef>
                <a:spcPts val="0"/>
              </a:spcBef>
            </a:pPr>
            <a:r>
              <a:rPr lang="en-US" sz="2000" dirty="0">
                <a:ea typeface="Arial" panose="020B0604020202020204" pitchFamily="34" charset="0"/>
              </a:rPr>
              <a:t>Public</a:t>
            </a:r>
            <a:r>
              <a:rPr lang="en-US" sz="2000" spc="-50" dirty="0">
                <a:ea typeface="Arial" panose="020B0604020202020204" pitchFamily="34" charset="0"/>
              </a:rPr>
              <a:t> </a:t>
            </a:r>
            <a:r>
              <a:rPr lang="en-US" sz="2000" dirty="0">
                <a:ea typeface="Arial" panose="020B0604020202020204" pitchFamily="34" charset="0"/>
              </a:rPr>
              <a:t>Law</a:t>
            </a:r>
            <a:r>
              <a:rPr lang="en-US" sz="2000" spc="-50" dirty="0">
                <a:ea typeface="Arial" panose="020B0604020202020204" pitchFamily="34" charset="0"/>
              </a:rPr>
              <a:t> </a:t>
            </a:r>
            <a:r>
              <a:rPr lang="en-US" sz="2000" dirty="0">
                <a:ea typeface="Arial" panose="020B0604020202020204" pitchFamily="34" charset="0"/>
              </a:rPr>
              <a:t>94-86</a:t>
            </a:r>
            <a:r>
              <a:rPr lang="en-US" sz="2000" spc="-45" dirty="0">
                <a:ea typeface="Arial" panose="020B0604020202020204" pitchFamily="34" charset="0"/>
              </a:rPr>
              <a:t> </a:t>
            </a:r>
            <a:r>
              <a:rPr lang="en-US" sz="2000" dirty="0">
                <a:ea typeface="Arial" panose="020B0604020202020204" pitchFamily="34" charset="0"/>
              </a:rPr>
              <a:t>of</a:t>
            </a:r>
            <a:r>
              <a:rPr lang="en-US" sz="2000" spc="-40" dirty="0">
                <a:ea typeface="Arial" panose="020B0604020202020204" pitchFamily="34" charset="0"/>
              </a:rPr>
              <a:t> </a:t>
            </a:r>
            <a:r>
              <a:rPr lang="en-US" sz="2000" dirty="0">
                <a:ea typeface="Arial" panose="020B0604020202020204" pitchFamily="34" charset="0"/>
              </a:rPr>
              <a:t>the</a:t>
            </a:r>
            <a:r>
              <a:rPr lang="en-US" sz="2000" spc="-40" dirty="0">
                <a:ea typeface="Arial" panose="020B0604020202020204" pitchFamily="34" charset="0"/>
              </a:rPr>
              <a:t> </a:t>
            </a:r>
            <a:r>
              <a:rPr lang="en-US" sz="2000" dirty="0">
                <a:ea typeface="Arial" panose="020B0604020202020204" pitchFamily="34" charset="0"/>
              </a:rPr>
              <a:t>94th</a:t>
            </a:r>
            <a:r>
              <a:rPr lang="en-US" sz="2000" spc="-50" dirty="0">
                <a:ea typeface="Arial" panose="020B0604020202020204" pitchFamily="34" charset="0"/>
              </a:rPr>
              <a:t> </a:t>
            </a:r>
            <a:r>
              <a:rPr lang="en-US" sz="2000" dirty="0">
                <a:ea typeface="Arial" panose="020B0604020202020204" pitchFamily="34" charset="0"/>
              </a:rPr>
              <a:t>Congress</a:t>
            </a:r>
            <a:r>
              <a:rPr lang="en-US" sz="2000" spc="-50" dirty="0">
                <a:ea typeface="Arial" panose="020B0604020202020204" pitchFamily="34" charset="0"/>
              </a:rPr>
              <a:t> </a:t>
            </a:r>
            <a:r>
              <a:rPr lang="en-US" sz="2000" dirty="0">
                <a:ea typeface="Arial" panose="020B0604020202020204" pitchFamily="34" charset="0"/>
              </a:rPr>
              <a:t>established</a:t>
            </a:r>
            <a:r>
              <a:rPr lang="en-US" sz="2000" spc="-45" dirty="0">
                <a:ea typeface="Arial" panose="020B0604020202020204" pitchFamily="34" charset="0"/>
              </a:rPr>
              <a:t> </a:t>
            </a:r>
            <a:r>
              <a:rPr lang="en-US" sz="2000" dirty="0">
                <a:ea typeface="Arial" panose="020B0604020202020204" pitchFamily="34" charset="0"/>
              </a:rPr>
              <a:t>the</a:t>
            </a:r>
            <a:r>
              <a:rPr lang="en-US" sz="2000" spc="-40" dirty="0">
                <a:ea typeface="Arial" panose="020B0604020202020204" pitchFamily="34" charset="0"/>
              </a:rPr>
              <a:t> </a:t>
            </a:r>
            <a:r>
              <a:rPr lang="en-US" sz="2000" dirty="0">
                <a:ea typeface="Arial" panose="020B0604020202020204" pitchFamily="34" charset="0"/>
              </a:rPr>
              <a:t>Waterman</a:t>
            </a:r>
            <a:r>
              <a:rPr lang="en-US" sz="2000" spc="-95" dirty="0">
                <a:ea typeface="Arial" panose="020B0604020202020204" pitchFamily="34" charset="0"/>
              </a:rPr>
              <a:t> </a:t>
            </a:r>
            <a:r>
              <a:rPr lang="en-US" sz="2000" dirty="0">
                <a:ea typeface="Arial" panose="020B0604020202020204" pitchFamily="34" charset="0"/>
              </a:rPr>
              <a:t>Award</a:t>
            </a:r>
            <a:r>
              <a:rPr lang="en-US" sz="2000" spc="-50" dirty="0">
                <a:ea typeface="Arial" panose="020B0604020202020204" pitchFamily="34" charset="0"/>
              </a:rPr>
              <a:t> </a:t>
            </a:r>
            <a:r>
              <a:rPr lang="en-US" sz="2000" dirty="0">
                <a:ea typeface="Arial" panose="020B0604020202020204" pitchFamily="34" charset="0"/>
              </a:rPr>
              <a:t>in</a:t>
            </a:r>
            <a:r>
              <a:rPr lang="en-US" sz="2000" spc="-50" dirty="0">
                <a:ea typeface="Arial" panose="020B0604020202020204" pitchFamily="34" charset="0"/>
              </a:rPr>
              <a:t> </a:t>
            </a:r>
            <a:r>
              <a:rPr lang="en-US" sz="2000" dirty="0">
                <a:ea typeface="Arial" panose="020B0604020202020204" pitchFamily="34" charset="0"/>
              </a:rPr>
              <a:t>1975</a:t>
            </a:r>
            <a:r>
              <a:rPr lang="en-US" sz="2000" spc="-50" dirty="0">
                <a:ea typeface="Arial" panose="020B0604020202020204" pitchFamily="34" charset="0"/>
              </a:rPr>
              <a:t> </a:t>
            </a:r>
            <a:r>
              <a:rPr lang="en-US" sz="2000" dirty="0">
                <a:ea typeface="Arial" panose="020B0604020202020204" pitchFamily="34" charset="0"/>
              </a:rPr>
              <a:t>to</a:t>
            </a:r>
            <a:r>
              <a:rPr lang="en-US" sz="2000" spc="-40" dirty="0">
                <a:ea typeface="Arial" panose="020B0604020202020204" pitchFamily="34" charset="0"/>
              </a:rPr>
              <a:t> </a:t>
            </a:r>
            <a:r>
              <a:rPr lang="en-US" sz="2000" dirty="0">
                <a:ea typeface="Arial" panose="020B0604020202020204" pitchFamily="34" charset="0"/>
              </a:rPr>
              <a:t>mark</a:t>
            </a:r>
            <a:r>
              <a:rPr lang="en-US" sz="2000" spc="-45" dirty="0">
                <a:ea typeface="Arial" panose="020B0604020202020204" pitchFamily="34" charset="0"/>
              </a:rPr>
              <a:t> </a:t>
            </a:r>
            <a:r>
              <a:rPr lang="en-US" sz="2000" dirty="0">
                <a:ea typeface="Arial" panose="020B0604020202020204" pitchFamily="34" charset="0"/>
              </a:rPr>
              <a:t>the</a:t>
            </a:r>
            <a:r>
              <a:rPr lang="en-US" sz="2000" spc="-45" dirty="0">
                <a:ea typeface="Arial" panose="020B0604020202020204" pitchFamily="34" charset="0"/>
              </a:rPr>
              <a:t> </a:t>
            </a:r>
            <a:r>
              <a:rPr lang="en-US" sz="2000" dirty="0">
                <a:ea typeface="Arial" panose="020B0604020202020204" pitchFamily="34" charset="0"/>
              </a:rPr>
              <a:t>25th anniversary of the NSF and to honor its first director, Alan</a:t>
            </a:r>
            <a:r>
              <a:rPr lang="en-US" sz="2000" spc="-180" dirty="0">
                <a:ea typeface="Arial" panose="020B0604020202020204" pitchFamily="34" charset="0"/>
              </a:rPr>
              <a:t> </a:t>
            </a:r>
            <a:r>
              <a:rPr lang="en-US" sz="2000" spc="-60" dirty="0">
                <a:ea typeface="Arial" panose="020B0604020202020204" pitchFamily="34" charset="0"/>
              </a:rPr>
              <a:t>T. </a:t>
            </a:r>
            <a:r>
              <a:rPr lang="en-US" sz="2000" dirty="0">
                <a:ea typeface="Arial" panose="020B0604020202020204" pitchFamily="34" charset="0"/>
              </a:rPr>
              <a:t>Waterman.</a:t>
            </a:r>
          </a:p>
          <a:p>
            <a:pPr marL="232410">
              <a:spcBef>
                <a:spcPts val="0"/>
              </a:spcBef>
            </a:pPr>
            <a:endParaRPr lang="en-US" sz="2000" spc="-60" dirty="0">
              <a:ea typeface="Arial" panose="020B0604020202020204" pitchFamily="34" charset="0"/>
            </a:endParaRPr>
          </a:p>
          <a:p>
            <a:pPr marL="3810" indent="0">
              <a:spcBef>
                <a:spcPts val="0"/>
              </a:spcBef>
              <a:buNone/>
            </a:pPr>
            <a:endParaRPr lang="en-US" sz="2000" spc="-60" dirty="0">
              <a:ea typeface="Arial" panose="020B0604020202020204" pitchFamily="34" charset="0"/>
            </a:endParaRPr>
          </a:p>
          <a:p>
            <a:pPr marL="232410" marR="0">
              <a:spcBef>
                <a:spcPts val="0"/>
              </a:spcBef>
              <a:spcAft>
                <a:spcPts val="0"/>
              </a:spcAft>
            </a:pPr>
            <a:r>
              <a:rPr lang="en-US" sz="2000" spc="-50" dirty="0">
                <a:ea typeface="Arial" panose="020B0604020202020204" pitchFamily="34" charset="0"/>
              </a:rPr>
              <a:t>Each </a:t>
            </a:r>
            <a:r>
              <a:rPr lang="en-US" sz="2000" dirty="0">
                <a:ea typeface="Arial" panose="020B0604020202020204" pitchFamily="34" charset="0"/>
              </a:rPr>
              <a:t>awardee</a:t>
            </a:r>
            <a:r>
              <a:rPr lang="en-US" sz="2000" spc="-40" dirty="0">
                <a:ea typeface="Arial" panose="020B0604020202020204" pitchFamily="34" charset="0"/>
              </a:rPr>
              <a:t> (up to 3) </a:t>
            </a:r>
            <a:r>
              <a:rPr lang="en-US" sz="2000" dirty="0">
                <a:ea typeface="Arial" panose="020B0604020202020204" pitchFamily="34" charset="0"/>
              </a:rPr>
              <a:t>receives</a:t>
            </a:r>
            <a:r>
              <a:rPr lang="en-US" sz="2000" spc="-45" dirty="0">
                <a:ea typeface="Arial" panose="020B0604020202020204" pitchFamily="34" charset="0"/>
              </a:rPr>
              <a:t> </a:t>
            </a:r>
            <a:r>
              <a:rPr lang="en-US" sz="2000" dirty="0">
                <a:ea typeface="Arial" panose="020B0604020202020204" pitchFamily="34" charset="0"/>
              </a:rPr>
              <a:t>a</a:t>
            </a:r>
            <a:r>
              <a:rPr lang="en-US" sz="2000" spc="-45" dirty="0">
                <a:ea typeface="Arial" panose="020B0604020202020204" pitchFamily="34" charset="0"/>
              </a:rPr>
              <a:t> </a:t>
            </a:r>
            <a:r>
              <a:rPr lang="en-US" sz="2000" dirty="0">
                <a:ea typeface="Arial" panose="020B0604020202020204" pitchFamily="34" charset="0"/>
              </a:rPr>
              <a:t>grant</a:t>
            </a:r>
            <a:r>
              <a:rPr lang="en-US" sz="2000" spc="-45" dirty="0">
                <a:ea typeface="Arial" panose="020B0604020202020204" pitchFamily="34" charset="0"/>
              </a:rPr>
              <a:t> </a:t>
            </a:r>
            <a:r>
              <a:rPr lang="en-US" sz="2000" dirty="0">
                <a:ea typeface="Arial" panose="020B0604020202020204" pitchFamily="34" charset="0"/>
              </a:rPr>
              <a:t>of</a:t>
            </a:r>
            <a:r>
              <a:rPr lang="en-US" sz="2000" spc="-45" dirty="0">
                <a:ea typeface="Arial" panose="020B0604020202020204" pitchFamily="34" charset="0"/>
              </a:rPr>
              <a:t> </a:t>
            </a:r>
            <a:r>
              <a:rPr lang="en-US" sz="2000" dirty="0">
                <a:ea typeface="Arial" panose="020B0604020202020204" pitchFamily="34" charset="0"/>
              </a:rPr>
              <a:t>$1</a:t>
            </a:r>
            <a:r>
              <a:rPr lang="en-US" sz="2000" spc="-45" dirty="0">
                <a:ea typeface="Arial" panose="020B0604020202020204" pitchFamily="34" charset="0"/>
              </a:rPr>
              <a:t> </a:t>
            </a:r>
            <a:r>
              <a:rPr lang="en-US" sz="2000" dirty="0">
                <a:ea typeface="Arial" panose="020B0604020202020204" pitchFamily="34" charset="0"/>
              </a:rPr>
              <a:t>million</a:t>
            </a:r>
            <a:r>
              <a:rPr lang="en-US" sz="2000" spc="-40" dirty="0">
                <a:ea typeface="Arial" panose="020B0604020202020204" pitchFamily="34" charset="0"/>
              </a:rPr>
              <a:t> </a:t>
            </a:r>
            <a:r>
              <a:rPr lang="en-US" sz="2000" dirty="0">
                <a:ea typeface="Arial" panose="020B0604020202020204" pitchFamily="34" charset="0"/>
              </a:rPr>
              <a:t>over</a:t>
            </a:r>
            <a:r>
              <a:rPr lang="en-US" sz="2000" spc="-50" dirty="0">
                <a:ea typeface="Arial" panose="020B0604020202020204" pitchFamily="34" charset="0"/>
              </a:rPr>
              <a:t> 5</a:t>
            </a:r>
            <a:r>
              <a:rPr lang="en-US" sz="2000" spc="-45" dirty="0">
                <a:ea typeface="Arial" panose="020B0604020202020204" pitchFamily="34" charset="0"/>
              </a:rPr>
              <a:t> </a:t>
            </a:r>
            <a:r>
              <a:rPr lang="en-US" sz="2000" dirty="0">
                <a:ea typeface="Arial" panose="020B0604020202020204" pitchFamily="34" charset="0"/>
              </a:rPr>
              <a:t>years for</a:t>
            </a:r>
            <a:r>
              <a:rPr lang="en-US" sz="2000" spc="-30" dirty="0">
                <a:ea typeface="Arial" panose="020B0604020202020204" pitchFamily="34" charset="0"/>
              </a:rPr>
              <a:t> </a:t>
            </a:r>
            <a:r>
              <a:rPr lang="en-US" sz="2000" dirty="0">
                <a:ea typeface="Arial" panose="020B0604020202020204" pitchFamily="34" charset="0"/>
              </a:rPr>
              <a:t>scientific</a:t>
            </a:r>
            <a:r>
              <a:rPr lang="en-US" sz="2000" spc="-40" dirty="0">
                <a:ea typeface="Arial" panose="020B0604020202020204" pitchFamily="34" charset="0"/>
              </a:rPr>
              <a:t> </a:t>
            </a:r>
            <a:r>
              <a:rPr lang="en-US" sz="2000" dirty="0">
                <a:ea typeface="Arial" panose="020B0604020202020204" pitchFamily="34" charset="0"/>
              </a:rPr>
              <a:t>research</a:t>
            </a:r>
            <a:r>
              <a:rPr lang="en-US" sz="2000" spc="-30" dirty="0">
                <a:ea typeface="Arial" panose="020B0604020202020204" pitchFamily="34" charset="0"/>
              </a:rPr>
              <a:t> </a:t>
            </a:r>
            <a:r>
              <a:rPr lang="en-US" sz="2000" dirty="0">
                <a:ea typeface="Arial" panose="020B0604020202020204" pitchFamily="34" charset="0"/>
              </a:rPr>
              <a:t>or</a:t>
            </a:r>
            <a:r>
              <a:rPr lang="en-US" sz="2000" spc="-35" dirty="0">
                <a:ea typeface="Arial" panose="020B0604020202020204" pitchFamily="34" charset="0"/>
              </a:rPr>
              <a:t> </a:t>
            </a:r>
            <a:r>
              <a:rPr lang="en-US" sz="2000" dirty="0">
                <a:ea typeface="Arial" panose="020B0604020202020204" pitchFamily="34" charset="0"/>
              </a:rPr>
              <a:t>advanced</a:t>
            </a:r>
            <a:r>
              <a:rPr lang="en-US" sz="2000" spc="-30" dirty="0">
                <a:ea typeface="Arial" panose="020B0604020202020204" pitchFamily="34" charset="0"/>
              </a:rPr>
              <a:t> </a:t>
            </a:r>
            <a:r>
              <a:rPr lang="en-US" sz="2000" dirty="0">
                <a:ea typeface="Arial" panose="020B0604020202020204" pitchFamily="34" charset="0"/>
              </a:rPr>
              <a:t>study</a:t>
            </a:r>
            <a:r>
              <a:rPr lang="en-US" sz="2000" spc="-35" dirty="0">
                <a:ea typeface="Arial" panose="020B0604020202020204" pitchFamily="34" charset="0"/>
              </a:rPr>
              <a:t> </a:t>
            </a:r>
            <a:r>
              <a:rPr lang="en-US" sz="2000" dirty="0">
                <a:ea typeface="Arial" panose="020B0604020202020204" pitchFamily="34" charset="0"/>
              </a:rPr>
              <a:t>in</a:t>
            </a:r>
            <a:r>
              <a:rPr lang="en-US" sz="2000" spc="-30" dirty="0">
                <a:ea typeface="Arial" panose="020B0604020202020204" pitchFamily="34" charset="0"/>
              </a:rPr>
              <a:t> </a:t>
            </a:r>
            <a:r>
              <a:rPr lang="en-US" sz="2000" dirty="0">
                <a:ea typeface="Arial" panose="020B0604020202020204" pitchFamily="34" charset="0"/>
              </a:rPr>
              <a:t>any</a:t>
            </a:r>
            <a:r>
              <a:rPr lang="en-US" sz="2000" spc="-35" dirty="0">
                <a:ea typeface="Arial" panose="020B0604020202020204" pitchFamily="34" charset="0"/>
              </a:rPr>
              <a:t> </a:t>
            </a:r>
            <a:r>
              <a:rPr lang="en-US" sz="2000" dirty="0">
                <a:ea typeface="Arial" panose="020B0604020202020204" pitchFamily="34" charset="0"/>
              </a:rPr>
              <a:t>field</a:t>
            </a:r>
            <a:r>
              <a:rPr lang="en-US" sz="2000" spc="-30" dirty="0">
                <a:ea typeface="Arial" panose="020B0604020202020204" pitchFamily="34" charset="0"/>
              </a:rPr>
              <a:t> </a:t>
            </a:r>
            <a:r>
              <a:rPr lang="en-US" sz="2000" dirty="0">
                <a:ea typeface="Arial" panose="020B0604020202020204" pitchFamily="34" charset="0"/>
              </a:rPr>
              <a:t>of</a:t>
            </a:r>
            <a:r>
              <a:rPr lang="en-US" sz="2000" spc="-35" dirty="0">
                <a:ea typeface="Arial" panose="020B0604020202020204" pitchFamily="34" charset="0"/>
              </a:rPr>
              <a:t> </a:t>
            </a:r>
            <a:r>
              <a:rPr lang="en-US" sz="2000" dirty="0">
                <a:ea typeface="Arial" panose="020B0604020202020204" pitchFamily="34" charset="0"/>
              </a:rPr>
              <a:t>science,</a:t>
            </a:r>
            <a:r>
              <a:rPr lang="en-US" sz="2000" spc="-30" dirty="0">
                <a:ea typeface="Arial" panose="020B0604020202020204" pitchFamily="34" charset="0"/>
              </a:rPr>
              <a:t> </a:t>
            </a:r>
            <a:r>
              <a:rPr lang="en-US" sz="2000" dirty="0">
                <a:ea typeface="Arial" panose="020B0604020202020204" pitchFamily="34" charset="0"/>
              </a:rPr>
              <a:t>plus</a:t>
            </a:r>
            <a:r>
              <a:rPr lang="en-US" sz="2000" spc="-35" dirty="0">
                <a:ea typeface="Arial" panose="020B0604020202020204" pitchFamily="34" charset="0"/>
              </a:rPr>
              <a:t> </a:t>
            </a:r>
            <a:r>
              <a:rPr lang="en-US" sz="2000" dirty="0">
                <a:ea typeface="Arial" panose="020B0604020202020204" pitchFamily="34" charset="0"/>
              </a:rPr>
              <a:t>a</a:t>
            </a:r>
            <a:r>
              <a:rPr lang="en-US" sz="2000" spc="-25" dirty="0">
                <a:ea typeface="Arial" panose="020B0604020202020204" pitchFamily="34" charset="0"/>
              </a:rPr>
              <a:t> </a:t>
            </a:r>
            <a:r>
              <a:rPr lang="en-US" sz="2000" dirty="0">
                <a:ea typeface="Arial" panose="020B0604020202020204" pitchFamily="34" charset="0"/>
              </a:rPr>
              <a:t>medal</a:t>
            </a:r>
            <a:r>
              <a:rPr lang="en-US" sz="2000" spc="-35" dirty="0">
                <a:ea typeface="Arial" panose="020B0604020202020204" pitchFamily="34" charset="0"/>
              </a:rPr>
              <a:t> </a:t>
            </a:r>
            <a:r>
              <a:rPr lang="en-US" sz="2000" dirty="0">
                <a:ea typeface="Arial" panose="020B0604020202020204" pitchFamily="34" charset="0"/>
              </a:rPr>
              <a:t>and</a:t>
            </a:r>
            <a:r>
              <a:rPr lang="en-US" sz="2000" spc="-35" dirty="0">
                <a:ea typeface="Arial" panose="020B0604020202020204" pitchFamily="34" charset="0"/>
              </a:rPr>
              <a:t> </a:t>
            </a:r>
            <a:r>
              <a:rPr lang="en-US" sz="2000" dirty="0">
                <a:ea typeface="Arial" panose="020B0604020202020204" pitchFamily="34" charset="0"/>
              </a:rPr>
              <a:t>other</a:t>
            </a:r>
            <a:r>
              <a:rPr lang="en-US" sz="2000" spc="-30" dirty="0">
                <a:ea typeface="Arial" panose="020B0604020202020204" pitchFamily="34" charset="0"/>
              </a:rPr>
              <a:t> </a:t>
            </a:r>
            <a:r>
              <a:rPr lang="en-US" sz="2000" dirty="0">
                <a:ea typeface="Arial" panose="020B0604020202020204" pitchFamily="34" charset="0"/>
              </a:rPr>
              <a:t>recognition.</a:t>
            </a:r>
          </a:p>
          <a:p>
            <a:pPr marL="232410" marR="0">
              <a:spcBef>
                <a:spcPts val="0"/>
              </a:spcBef>
              <a:spcAft>
                <a:spcPts val="0"/>
              </a:spcAft>
            </a:pPr>
            <a:endParaRPr lang="en-US" sz="2000" dirty="0">
              <a:ea typeface="Arial" panose="020B0604020202020204" pitchFamily="34" charset="0"/>
            </a:endParaRPr>
          </a:p>
        </p:txBody>
      </p:sp>
      <p:sp>
        <p:nvSpPr>
          <p:cNvPr id="6" name="Slide Number Placeholder 5">
            <a:extLst>
              <a:ext uri="{FF2B5EF4-FFF2-40B4-BE49-F238E27FC236}">
                <a16:creationId xmlns:a16="http://schemas.microsoft.com/office/drawing/2014/main" id="{17F73087-8097-0D4B-B1B8-DAD8C2663CEC}"/>
              </a:ext>
            </a:extLst>
          </p:cNvPr>
          <p:cNvSpPr>
            <a:spLocks noGrp="1"/>
          </p:cNvSpPr>
          <p:nvPr>
            <p:ph type="sldNum" sz="quarter" idx="12"/>
          </p:nvPr>
        </p:nvSpPr>
        <p:spPr/>
        <p:txBody>
          <a:bodyPr/>
          <a:lstStyle/>
          <a:p>
            <a:fld id="{4710E8EA-57F6-764C-8914-AEEABF058192}" type="slidenum">
              <a:rPr lang="en-US" smtClean="0">
                <a:solidFill>
                  <a:srgbClr val="184162"/>
                </a:solidFill>
              </a:rPr>
              <a:t>2</a:t>
            </a:fld>
            <a:endParaRPr lang="en-US" dirty="0">
              <a:solidFill>
                <a:srgbClr val="184162"/>
              </a:solidFill>
            </a:endParaRPr>
          </a:p>
        </p:txBody>
      </p:sp>
    </p:spTree>
    <p:extLst>
      <p:ext uri="{BB962C8B-B14F-4D97-AF65-F5344CB8AC3E}">
        <p14:creationId xmlns:p14="http://schemas.microsoft.com/office/powerpoint/2010/main" val="5121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FBBF137-4985-CA41-8A96-CE2DCAD69D39}"/>
              </a:ext>
            </a:extLst>
          </p:cNvPr>
          <p:cNvSpPr/>
          <p:nvPr/>
        </p:nvSpPr>
        <p:spPr>
          <a:xfrm>
            <a:off x="368300" y="0"/>
            <a:ext cx="5979591" cy="6858000"/>
          </a:xfrm>
          <a:custGeom>
            <a:avLst/>
            <a:gdLst>
              <a:gd name="connsiteX0" fmla="*/ 0 w 5979591"/>
              <a:gd name="connsiteY0" fmla="*/ 0 h 6858000"/>
              <a:gd name="connsiteX1" fmla="*/ 5979591 w 5979591"/>
              <a:gd name="connsiteY1" fmla="*/ 0 h 6858000"/>
              <a:gd name="connsiteX2" fmla="*/ 5979591 w 5979591"/>
              <a:gd name="connsiteY2" fmla="*/ 68580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1915591 w 5979591"/>
              <a:gd name="connsiteY2" fmla="*/ 67564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3299891 w 5979591"/>
              <a:gd name="connsiteY2" fmla="*/ 6845300 h 6858000"/>
              <a:gd name="connsiteX3" fmla="*/ 0 w 5979591"/>
              <a:gd name="connsiteY3" fmla="*/ 6858000 h 6858000"/>
              <a:gd name="connsiteX4" fmla="*/ 0 w 59795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591" h="6858000">
                <a:moveTo>
                  <a:pt x="0" y="0"/>
                </a:moveTo>
                <a:lnTo>
                  <a:pt x="5979591" y="0"/>
                </a:lnTo>
                <a:lnTo>
                  <a:pt x="3299891" y="6845300"/>
                </a:lnTo>
                <a:lnTo>
                  <a:pt x="0" y="6858000"/>
                </a:lnTo>
                <a:lnTo>
                  <a:pt x="0" y="0"/>
                </a:lnTo>
                <a:close/>
              </a:path>
            </a:pathLst>
          </a:cu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8DD33F2C-45F8-5F41-824E-DA1417B247B8}"/>
              </a:ext>
            </a:extLst>
          </p:cNvPr>
          <p:cNvSpPr/>
          <p:nvPr/>
        </p:nvSpPr>
        <p:spPr>
          <a:xfrm>
            <a:off x="0" y="0"/>
            <a:ext cx="5979591" cy="6858000"/>
          </a:xfrm>
          <a:custGeom>
            <a:avLst/>
            <a:gdLst>
              <a:gd name="connsiteX0" fmla="*/ 0 w 5979591"/>
              <a:gd name="connsiteY0" fmla="*/ 0 h 6858000"/>
              <a:gd name="connsiteX1" fmla="*/ 5979591 w 5979591"/>
              <a:gd name="connsiteY1" fmla="*/ 0 h 6858000"/>
              <a:gd name="connsiteX2" fmla="*/ 5979591 w 5979591"/>
              <a:gd name="connsiteY2" fmla="*/ 68580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1915591 w 5979591"/>
              <a:gd name="connsiteY2" fmla="*/ 6756400 h 6858000"/>
              <a:gd name="connsiteX3" fmla="*/ 0 w 5979591"/>
              <a:gd name="connsiteY3" fmla="*/ 6858000 h 6858000"/>
              <a:gd name="connsiteX4" fmla="*/ 0 w 5979591"/>
              <a:gd name="connsiteY4" fmla="*/ 0 h 6858000"/>
              <a:gd name="connsiteX0" fmla="*/ 0 w 5979591"/>
              <a:gd name="connsiteY0" fmla="*/ 0 h 6858000"/>
              <a:gd name="connsiteX1" fmla="*/ 5979591 w 5979591"/>
              <a:gd name="connsiteY1" fmla="*/ 0 h 6858000"/>
              <a:gd name="connsiteX2" fmla="*/ 3299891 w 5979591"/>
              <a:gd name="connsiteY2" fmla="*/ 6845300 h 6858000"/>
              <a:gd name="connsiteX3" fmla="*/ 0 w 5979591"/>
              <a:gd name="connsiteY3" fmla="*/ 6858000 h 6858000"/>
              <a:gd name="connsiteX4" fmla="*/ 0 w 59795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9591" h="6858000">
                <a:moveTo>
                  <a:pt x="0" y="0"/>
                </a:moveTo>
                <a:lnTo>
                  <a:pt x="5979591" y="0"/>
                </a:lnTo>
                <a:lnTo>
                  <a:pt x="3299891" y="6845300"/>
                </a:lnTo>
                <a:lnTo>
                  <a:pt x="0" y="6858000"/>
                </a:lnTo>
                <a:lnTo>
                  <a:pt x="0" y="0"/>
                </a:lnTo>
                <a:close/>
              </a:path>
            </a:pathLst>
          </a:custGeom>
          <a:solidFill>
            <a:srgbClr val="18416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2" name="Title 1">
            <a:extLst>
              <a:ext uri="{FF2B5EF4-FFF2-40B4-BE49-F238E27FC236}">
                <a16:creationId xmlns:a16="http://schemas.microsoft.com/office/drawing/2014/main" id="{41B926B2-7D86-4D91-B385-71BC4572B56F}"/>
              </a:ext>
            </a:extLst>
          </p:cNvPr>
          <p:cNvSpPr>
            <a:spLocks noGrp="1"/>
          </p:cNvSpPr>
          <p:nvPr>
            <p:ph type="title"/>
          </p:nvPr>
        </p:nvSpPr>
        <p:spPr>
          <a:xfrm>
            <a:off x="838200" y="704088"/>
            <a:ext cx="3529953" cy="2980944"/>
          </a:xfrm>
        </p:spPr>
        <p:txBody>
          <a:bodyPr>
            <a:normAutofit/>
          </a:bodyPr>
          <a:lstStyle/>
          <a:p>
            <a:r>
              <a:rPr lang="en-US" sz="4300" b="1" dirty="0">
                <a:solidFill>
                  <a:schemeClr val="bg1"/>
                </a:solidFill>
              </a:rPr>
              <a:t>Eligibility &amp;</a:t>
            </a:r>
            <a:br>
              <a:rPr lang="en-US" sz="4300" b="1" dirty="0">
                <a:solidFill>
                  <a:schemeClr val="bg1"/>
                </a:solidFill>
              </a:rPr>
            </a:br>
            <a:r>
              <a:rPr lang="en-US" sz="4300" b="1" dirty="0">
                <a:solidFill>
                  <a:schemeClr val="bg1"/>
                </a:solidFill>
              </a:rPr>
              <a:t>Criteria</a:t>
            </a:r>
          </a:p>
        </p:txBody>
      </p:sp>
      <p:sp>
        <p:nvSpPr>
          <p:cNvPr id="3" name="Content Placeholder 2">
            <a:extLst>
              <a:ext uri="{FF2B5EF4-FFF2-40B4-BE49-F238E27FC236}">
                <a16:creationId xmlns:a16="http://schemas.microsoft.com/office/drawing/2014/main" id="{54128FB1-D53B-4B9F-8DD6-FA39812A899B}"/>
              </a:ext>
            </a:extLst>
          </p:cNvPr>
          <p:cNvSpPr>
            <a:spLocks noGrp="1"/>
          </p:cNvSpPr>
          <p:nvPr>
            <p:ph idx="1"/>
          </p:nvPr>
        </p:nvSpPr>
        <p:spPr>
          <a:xfrm>
            <a:off x="6185661" y="1060704"/>
            <a:ext cx="5760134" cy="5248656"/>
          </a:xfrm>
        </p:spPr>
        <p:txBody>
          <a:bodyPr anchor="ctr">
            <a:noAutofit/>
          </a:bodyPr>
          <a:lstStyle/>
          <a:p>
            <a:r>
              <a:rPr lang="en-US" sz="2000" dirty="0"/>
              <a:t>Each c</a:t>
            </a:r>
            <a:r>
              <a:rPr lang="en-US" sz="2000" b="0" i="0" u="none" strike="noStrike" baseline="0" dirty="0"/>
              <a:t>andidate must be a U.S. citizen or permanent resident.</a:t>
            </a:r>
          </a:p>
          <a:p>
            <a:pPr marL="0" indent="0">
              <a:buNone/>
            </a:pPr>
            <a:r>
              <a:rPr lang="en-US" sz="2000" b="0" i="0" u="none" strike="noStrike" baseline="0" dirty="0"/>
              <a:t> </a:t>
            </a:r>
          </a:p>
          <a:p>
            <a:r>
              <a:rPr lang="en-US" sz="2000" dirty="0"/>
              <a:t>Each candidate</a:t>
            </a:r>
            <a:r>
              <a:rPr lang="en-US" sz="2000" b="0" i="0" u="none" strike="noStrike" baseline="0" dirty="0"/>
              <a:t> must be 40 years of age or younger, </a:t>
            </a:r>
            <a:r>
              <a:rPr lang="en-US" sz="2000" b="1" i="0" u="none" strike="noStrike" baseline="0" dirty="0"/>
              <a:t>OR </a:t>
            </a:r>
            <a:r>
              <a:rPr lang="en-US" sz="2000" b="0" i="0" u="none" strike="noStrike" baseline="0" dirty="0"/>
              <a:t>not more than 10 years beyond receipt of the Ph.D. degree, </a:t>
            </a:r>
            <a:r>
              <a:rPr lang="en-US" sz="2000" b="1" i="0" u="none" strike="noStrike" baseline="0" dirty="0"/>
              <a:t>BY</a:t>
            </a:r>
            <a:r>
              <a:rPr lang="en-US" sz="2000" b="0" i="0" u="none" strike="noStrike" baseline="0" dirty="0"/>
              <a:t> December 31st of the year in which they are nominated. </a:t>
            </a:r>
          </a:p>
          <a:p>
            <a:pPr marL="457200" lvl="1" indent="0">
              <a:buNone/>
            </a:pPr>
            <a:endParaRPr lang="en-US" sz="2000" b="0" i="0" u="none" strike="noStrike" baseline="0" dirty="0"/>
          </a:p>
          <a:p>
            <a:r>
              <a:rPr lang="en-US" sz="2000" dirty="0"/>
              <a:t>Candidates</a:t>
            </a:r>
            <a:r>
              <a:rPr lang="en-US" sz="2000" b="0" i="0" u="none" strike="noStrike" baseline="0" dirty="0"/>
              <a:t> should have demonstrated exceptional individual achievements in scientific or engineering research of sufficient quality to be placed at the forefront of their peers. </a:t>
            </a:r>
          </a:p>
          <a:p>
            <a:pPr marL="0" indent="0">
              <a:buNone/>
            </a:pPr>
            <a:endParaRPr lang="en-US" sz="2000" b="0" i="0" u="none" strike="noStrike" baseline="0" dirty="0"/>
          </a:p>
          <a:p>
            <a:r>
              <a:rPr lang="en-US" sz="2000" dirty="0"/>
              <a:t>Their research</a:t>
            </a:r>
            <a:r>
              <a:rPr lang="en-US" sz="2000" b="0" i="0" u="none" strike="noStrike" baseline="0" dirty="0"/>
              <a:t> should demonstrate originality, innovation and a significant impact on the fields of science or engineering. </a:t>
            </a:r>
            <a:endParaRPr lang="en-US" sz="2000" dirty="0"/>
          </a:p>
        </p:txBody>
      </p:sp>
      <p:sp>
        <p:nvSpPr>
          <p:cNvPr id="4" name="Slide Number Placeholder 3">
            <a:extLst>
              <a:ext uri="{FF2B5EF4-FFF2-40B4-BE49-F238E27FC236}">
                <a16:creationId xmlns:a16="http://schemas.microsoft.com/office/drawing/2014/main" id="{9A9B6134-3B79-5A43-87D5-7C70D72A1FF2}"/>
              </a:ext>
            </a:extLst>
          </p:cNvPr>
          <p:cNvSpPr>
            <a:spLocks noGrp="1"/>
          </p:cNvSpPr>
          <p:nvPr>
            <p:ph type="sldNum" sz="quarter" idx="12"/>
          </p:nvPr>
        </p:nvSpPr>
        <p:spPr/>
        <p:txBody>
          <a:bodyPr/>
          <a:lstStyle/>
          <a:p>
            <a:fld id="{4710E8EA-57F6-764C-8914-AEEABF058192}" type="slidenum">
              <a:rPr lang="en-US" smtClean="0">
                <a:solidFill>
                  <a:srgbClr val="184162"/>
                </a:solidFill>
              </a:rPr>
              <a:t>3</a:t>
            </a:fld>
            <a:endParaRPr lang="en-US" dirty="0">
              <a:solidFill>
                <a:srgbClr val="184162"/>
              </a:solidFill>
            </a:endParaRPr>
          </a:p>
        </p:txBody>
      </p:sp>
    </p:spTree>
    <p:extLst>
      <p:ext uri="{BB962C8B-B14F-4D97-AF65-F5344CB8AC3E}">
        <p14:creationId xmlns:p14="http://schemas.microsoft.com/office/powerpoint/2010/main" val="372662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018480-9577-4D44-87D8-301A9707A0C9}"/>
              </a:ext>
            </a:extLst>
          </p:cNvPr>
          <p:cNvSpPr txBox="1">
            <a:spLocks/>
          </p:cNvSpPr>
          <p:nvPr/>
        </p:nvSpPr>
        <p:spPr>
          <a:xfrm>
            <a:off x="363695" y="324199"/>
            <a:ext cx="10343098" cy="175398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800" b="1" dirty="0">
                <a:solidFill>
                  <a:srgbClr val="184162"/>
                </a:solidFill>
              </a:rPr>
              <a:t>Selection Process</a:t>
            </a:r>
            <a:br>
              <a:rPr lang="en-US" sz="2100" dirty="0">
                <a:solidFill>
                  <a:srgbClr val="184162"/>
                </a:solidFill>
              </a:rPr>
            </a:br>
            <a:r>
              <a:rPr lang="en-US" sz="2600" dirty="0">
                <a:solidFill>
                  <a:srgbClr val="184162"/>
                </a:solidFill>
              </a:rPr>
              <a:t>NSF receives ATW nominations via Fastlane, the NSF proposal and reviewer system</a:t>
            </a:r>
            <a:br>
              <a:rPr lang="en-US" sz="2600" dirty="0">
                <a:solidFill>
                  <a:srgbClr val="184162"/>
                </a:solidFill>
              </a:rPr>
            </a:br>
            <a:br>
              <a:rPr lang="en-US" sz="2100" dirty="0">
                <a:solidFill>
                  <a:srgbClr val="184162"/>
                </a:solidFill>
              </a:rPr>
            </a:br>
            <a:endParaRPr lang="en-US" sz="2100" dirty="0">
              <a:solidFill>
                <a:srgbClr val="184162"/>
              </a:solidFill>
            </a:endParaRPr>
          </a:p>
        </p:txBody>
      </p:sp>
      <p:grpSp>
        <p:nvGrpSpPr>
          <p:cNvPr id="3" name="Group 2">
            <a:extLst>
              <a:ext uri="{FF2B5EF4-FFF2-40B4-BE49-F238E27FC236}">
                <a16:creationId xmlns:a16="http://schemas.microsoft.com/office/drawing/2014/main" id="{DA6AEA3D-CE04-EF42-86CC-2071F717AE35}"/>
              </a:ext>
            </a:extLst>
          </p:cNvPr>
          <p:cNvGrpSpPr/>
          <p:nvPr/>
        </p:nvGrpSpPr>
        <p:grpSpPr>
          <a:xfrm>
            <a:off x="463296" y="2717193"/>
            <a:ext cx="11356650" cy="2057397"/>
            <a:chOff x="372053" y="2901150"/>
            <a:chExt cx="11447893" cy="2057397"/>
          </a:xfrm>
        </p:grpSpPr>
        <p:sp>
          <p:nvSpPr>
            <p:cNvPr id="5" name="Freeform 4">
              <a:extLst>
                <a:ext uri="{FF2B5EF4-FFF2-40B4-BE49-F238E27FC236}">
                  <a16:creationId xmlns:a16="http://schemas.microsoft.com/office/drawing/2014/main" id="{AFD7B89B-EF47-704D-8C8B-CC32CA78E9E5}"/>
                </a:ext>
              </a:extLst>
            </p:cNvPr>
            <p:cNvSpPr/>
            <p:nvPr/>
          </p:nvSpPr>
          <p:spPr>
            <a:xfrm>
              <a:off x="372053" y="2901150"/>
              <a:ext cx="3454663" cy="2057397"/>
            </a:xfrm>
            <a:custGeom>
              <a:avLst/>
              <a:gdLst>
                <a:gd name="connsiteX0" fmla="*/ 0 w 3454663"/>
                <a:gd name="connsiteY0" fmla="*/ 0 h 2057397"/>
                <a:gd name="connsiteX1" fmla="*/ 3454663 w 3454663"/>
                <a:gd name="connsiteY1" fmla="*/ 0 h 2057397"/>
                <a:gd name="connsiteX2" fmla="*/ 3454663 w 3454663"/>
                <a:gd name="connsiteY2" fmla="*/ 2057397 h 2057397"/>
                <a:gd name="connsiteX3" fmla="*/ 0 w 3454663"/>
                <a:gd name="connsiteY3" fmla="*/ 2057397 h 2057397"/>
                <a:gd name="connsiteX4" fmla="*/ 0 w 3454663"/>
                <a:gd name="connsiteY4" fmla="*/ 0 h 205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663" h="2057397">
                  <a:moveTo>
                    <a:pt x="0" y="0"/>
                  </a:moveTo>
                  <a:lnTo>
                    <a:pt x="3454663" y="0"/>
                  </a:lnTo>
                  <a:lnTo>
                    <a:pt x="3454663" y="2057397"/>
                  </a:lnTo>
                  <a:lnTo>
                    <a:pt x="0" y="2057397"/>
                  </a:lnTo>
                  <a:lnTo>
                    <a:pt x="0" y="0"/>
                  </a:lnTo>
                  <a:close/>
                </a:path>
              </a:pathLst>
            </a:custGeom>
            <a:gradFill>
              <a:gsLst>
                <a:gs pos="0">
                  <a:schemeClr val="accent2">
                    <a:hueOff val="0"/>
                    <a:satOff val="0"/>
                    <a:lumOff val="0"/>
                    <a:alphaOff val="0"/>
                    <a:satMod val="103000"/>
                    <a:lumMod val="102000"/>
                    <a:tint val="94000"/>
                  </a:schemeClr>
                </a:gs>
                <a:gs pos="36000">
                  <a:schemeClr val="accent2">
                    <a:lumMod val="75000"/>
                  </a:schemeClr>
                </a:gs>
                <a:gs pos="100000">
                  <a:srgbClr val="8197C0"/>
                </a:gs>
              </a:gsLst>
            </a:gra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14547" tIns="120238" rIns="114547" bIns="120238"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w Cen MT" panose="020B0602020104020603" pitchFamily="34" charset="77"/>
                </a:rPr>
                <a:t>Phase I: Individual committee member review </a:t>
              </a:r>
              <a:r>
                <a:rPr lang="en-US" sz="1300" b="1" kern="1200" dirty="0">
                  <a:latin typeface="Tw Cen MT" panose="020B0602020104020603" pitchFamily="34" charset="77"/>
                </a:rPr>
                <a:t>(November – January)</a:t>
              </a:r>
            </a:p>
            <a:p>
              <a:pPr marL="171450" lvl="1" indent="-171450" algn="l" defTabSz="711200">
                <a:lnSpc>
                  <a:spcPct val="90000"/>
                </a:lnSpc>
                <a:spcBef>
                  <a:spcPct val="0"/>
                </a:spcBef>
                <a:spcAft>
                  <a:spcPct val="15000"/>
                </a:spcAft>
                <a:buChar char="•"/>
              </a:pPr>
              <a:r>
                <a:rPr lang="en-US" sz="1600" b="1" kern="1200" dirty="0">
                  <a:latin typeface="Tw Cen MT" panose="020B0602020104020603" pitchFamily="34" charset="77"/>
                </a:rPr>
                <a:t>Review of all nominations by disciplinary experts</a:t>
              </a:r>
            </a:p>
            <a:p>
              <a:pPr marL="171450" lvl="1" indent="-171450" algn="l" defTabSz="711200">
                <a:lnSpc>
                  <a:spcPct val="90000"/>
                </a:lnSpc>
                <a:spcBef>
                  <a:spcPct val="0"/>
                </a:spcBef>
                <a:spcAft>
                  <a:spcPct val="15000"/>
                </a:spcAft>
                <a:buChar char="•"/>
              </a:pPr>
              <a:r>
                <a:rPr lang="en-US" sz="1600" b="1" kern="1200" dirty="0">
                  <a:latin typeface="Tw Cen MT" panose="020B0602020104020603" pitchFamily="34" charset="77"/>
                </a:rPr>
                <a:t>Each member identifies top candidates</a:t>
              </a:r>
            </a:p>
          </p:txBody>
        </p:sp>
        <p:sp>
          <p:nvSpPr>
            <p:cNvPr id="7" name="Freeform 6">
              <a:extLst>
                <a:ext uri="{FF2B5EF4-FFF2-40B4-BE49-F238E27FC236}">
                  <a16:creationId xmlns:a16="http://schemas.microsoft.com/office/drawing/2014/main" id="{4734D0C2-7F6C-874E-9EAF-8C3AF2946A65}"/>
                </a:ext>
              </a:extLst>
            </p:cNvPr>
            <p:cNvSpPr/>
            <p:nvPr/>
          </p:nvSpPr>
          <p:spPr>
            <a:xfrm>
              <a:off x="4364378" y="2901150"/>
              <a:ext cx="3479770" cy="2057397"/>
            </a:xfrm>
            <a:custGeom>
              <a:avLst/>
              <a:gdLst>
                <a:gd name="connsiteX0" fmla="*/ 0 w 3479770"/>
                <a:gd name="connsiteY0" fmla="*/ 0 h 2057397"/>
                <a:gd name="connsiteX1" fmla="*/ 3479770 w 3479770"/>
                <a:gd name="connsiteY1" fmla="*/ 0 h 2057397"/>
                <a:gd name="connsiteX2" fmla="*/ 3479770 w 3479770"/>
                <a:gd name="connsiteY2" fmla="*/ 2057397 h 2057397"/>
                <a:gd name="connsiteX3" fmla="*/ 0 w 3479770"/>
                <a:gd name="connsiteY3" fmla="*/ 2057397 h 2057397"/>
                <a:gd name="connsiteX4" fmla="*/ 0 w 3479770"/>
                <a:gd name="connsiteY4" fmla="*/ 0 h 205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770" h="2057397">
                  <a:moveTo>
                    <a:pt x="0" y="0"/>
                  </a:moveTo>
                  <a:lnTo>
                    <a:pt x="3479770" y="0"/>
                  </a:lnTo>
                  <a:lnTo>
                    <a:pt x="3479770" y="2057397"/>
                  </a:lnTo>
                  <a:lnTo>
                    <a:pt x="0" y="2057397"/>
                  </a:lnTo>
                  <a:lnTo>
                    <a:pt x="0" y="0"/>
                  </a:lnTo>
                  <a:close/>
                </a:path>
              </a:pathLst>
            </a:custGeom>
            <a:gradFill>
              <a:gsLst>
                <a:gs pos="0">
                  <a:schemeClr val="accent3">
                    <a:hueOff val="0"/>
                    <a:satOff val="0"/>
                    <a:lumOff val="0"/>
                    <a:alphaOff val="0"/>
                    <a:satMod val="103000"/>
                    <a:lumMod val="102000"/>
                    <a:tint val="94000"/>
                  </a:schemeClr>
                </a:gs>
                <a:gs pos="37000">
                  <a:schemeClr val="accent3">
                    <a:hueOff val="0"/>
                    <a:satOff val="0"/>
                    <a:lumOff val="0"/>
                    <a:alphaOff val="0"/>
                    <a:satMod val="110000"/>
                    <a:lumMod val="100000"/>
                    <a:shade val="100000"/>
                  </a:schemeClr>
                </a:gs>
                <a:gs pos="100000">
                  <a:srgbClr val="AE8E2B"/>
                </a:gs>
              </a:gsLst>
            </a:gra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14547" tIns="120238" rIns="114547" bIns="120238"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w Cen MT" panose="020B0602020104020603" pitchFamily="34" charset="77"/>
                </a:rPr>
                <a:t>Phase II: Disciplinary panel review </a:t>
              </a:r>
              <a:r>
                <a:rPr lang="en-US" sz="1300" b="1" kern="1200" dirty="0">
                  <a:latin typeface="Tw Cen MT" panose="020B0602020104020603" pitchFamily="34" charset="77"/>
                </a:rPr>
                <a:t>(January)</a:t>
              </a:r>
            </a:p>
            <a:p>
              <a:pPr marL="171450" lvl="1" indent="-171450" algn="l" defTabSz="711200">
                <a:lnSpc>
                  <a:spcPct val="90000"/>
                </a:lnSpc>
                <a:spcBef>
                  <a:spcPct val="0"/>
                </a:spcBef>
                <a:spcAft>
                  <a:spcPct val="15000"/>
                </a:spcAft>
                <a:buChar char="•"/>
              </a:pPr>
              <a:r>
                <a:rPr lang="en-US" sz="1600" b="1" kern="1200" dirty="0">
                  <a:latin typeface="Tw Cen MT" panose="020B0602020104020603" pitchFamily="34" charset="77"/>
                </a:rPr>
                <a:t>Review of all top-ranked candidates within the domains of a directorate</a:t>
              </a:r>
            </a:p>
            <a:p>
              <a:pPr marL="171450" lvl="1" indent="-171450" algn="l" defTabSz="711200">
                <a:lnSpc>
                  <a:spcPct val="90000"/>
                </a:lnSpc>
                <a:spcBef>
                  <a:spcPct val="0"/>
                </a:spcBef>
                <a:spcAft>
                  <a:spcPct val="15000"/>
                </a:spcAft>
                <a:buChar char="•"/>
              </a:pPr>
              <a:r>
                <a:rPr lang="en-US" sz="1600" b="1" kern="1200" dirty="0">
                  <a:latin typeface="Tw Cen MT" panose="020B0602020104020603" pitchFamily="34" charset="77"/>
                </a:rPr>
                <a:t>Disciplinary subgroup selects small number of top candidates</a:t>
              </a:r>
            </a:p>
          </p:txBody>
        </p:sp>
        <p:sp>
          <p:nvSpPr>
            <p:cNvPr id="10" name="Freeform 9">
              <a:extLst>
                <a:ext uri="{FF2B5EF4-FFF2-40B4-BE49-F238E27FC236}">
                  <a16:creationId xmlns:a16="http://schemas.microsoft.com/office/drawing/2014/main" id="{9495E965-444C-4A47-ABA6-4EBB001455D3}"/>
                </a:ext>
              </a:extLst>
            </p:cNvPr>
            <p:cNvSpPr/>
            <p:nvPr/>
          </p:nvSpPr>
          <p:spPr>
            <a:xfrm>
              <a:off x="8381810" y="2901150"/>
              <a:ext cx="3438136" cy="2057397"/>
            </a:xfrm>
            <a:custGeom>
              <a:avLst/>
              <a:gdLst>
                <a:gd name="connsiteX0" fmla="*/ 0 w 3438136"/>
                <a:gd name="connsiteY0" fmla="*/ 0 h 2057397"/>
                <a:gd name="connsiteX1" fmla="*/ 3438136 w 3438136"/>
                <a:gd name="connsiteY1" fmla="*/ 0 h 2057397"/>
                <a:gd name="connsiteX2" fmla="*/ 3438136 w 3438136"/>
                <a:gd name="connsiteY2" fmla="*/ 2057397 h 2057397"/>
                <a:gd name="connsiteX3" fmla="*/ 0 w 3438136"/>
                <a:gd name="connsiteY3" fmla="*/ 2057397 h 2057397"/>
                <a:gd name="connsiteX4" fmla="*/ 0 w 3438136"/>
                <a:gd name="connsiteY4" fmla="*/ 0 h 205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136" h="2057397">
                  <a:moveTo>
                    <a:pt x="0" y="0"/>
                  </a:moveTo>
                  <a:lnTo>
                    <a:pt x="3438136" y="0"/>
                  </a:lnTo>
                  <a:lnTo>
                    <a:pt x="3438136" y="2057397"/>
                  </a:lnTo>
                  <a:lnTo>
                    <a:pt x="0" y="2057397"/>
                  </a:lnTo>
                  <a:lnTo>
                    <a:pt x="0" y="0"/>
                  </a:lnTo>
                  <a:close/>
                </a:path>
              </a:pathLst>
            </a:custGeom>
            <a:gradFill>
              <a:gsLst>
                <a:gs pos="0">
                  <a:schemeClr val="accent4">
                    <a:hueOff val="0"/>
                    <a:satOff val="0"/>
                    <a:lumOff val="0"/>
                    <a:alphaOff val="0"/>
                    <a:satMod val="103000"/>
                    <a:lumMod val="102000"/>
                    <a:tint val="94000"/>
                  </a:schemeClr>
                </a:gs>
                <a:gs pos="34000">
                  <a:schemeClr val="accent4">
                    <a:hueOff val="0"/>
                    <a:satOff val="0"/>
                    <a:lumOff val="0"/>
                    <a:alphaOff val="0"/>
                    <a:satMod val="110000"/>
                    <a:lumMod val="100000"/>
                    <a:shade val="100000"/>
                  </a:schemeClr>
                </a:gs>
                <a:gs pos="99000">
                  <a:srgbClr val="184162"/>
                </a:gs>
              </a:gsLst>
            </a:gra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14547" tIns="120238" rIns="114547" bIns="120238"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w Cen MT" panose="020B0602020104020603" pitchFamily="34" charset="77"/>
                </a:rPr>
                <a:t>Phase III: Full committee review </a:t>
              </a:r>
              <a:r>
                <a:rPr lang="en-US" sz="1300" b="1" kern="1200" dirty="0">
                  <a:latin typeface="Tw Cen MT" panose="020B0602020104020603" pitchFamily="34" charset="77"/>
                </a:rPr>
                <a:t>(Half-day meeting in late January)</a:t>
              </a:r>
            </a:p>
            <a:p>
              <a:pPr marL="171450" lvl="1" indent="-171450" algn="l" defTabSz="711200">
                <a:lnSpc>
                  <a:spcPct val="90000"/>
                </a:lnSpc>
                <a:spcBef>
                  <a:spcPct val="0"/>
                </a:spcBef>
                <a:spcAft>
                  <a:spcPct val="15000"/>
                </a:spcAft>
                <a:buChar char="•"/>
              </a:pPr>
              <a:r>
                <a:rPr lang="en-US" sz="1600" b="1" kern="1200" dirty="0">
                  <a:latin typeface="Tw Cen MT" panose="020B0602020104020603" pitchFamily="34" charset="77"/>
                </a:rPr>
                <a:t>ATW Committee reviews all top candidates</a:t>
              </a:r>
            </a:p>
            <a:p>
              <a:pPr marL="171450" lvl="1" indent="-171450" algn="l" defTabSz="711200">
                <a:lnSpc>
                  <a:spcPct val="90000"/>
                </a:lnSpc>
                <a:spcBef>
                  <a:spcPct val="0"/>
                </a:spcBef>
                <a:spcAft>
                  <a:spcPct val="15000"/>
                </a:spcAft>
                <a:buChar char="•"/>
              </a:pPr>
              <a:r>
                <a:rPr lang="en-US" sz="1600" b="1" kern="1200" dirty="0">
                  <a:latin typeface="Tw Cen MT" panose="020B0602020104020603" pitchFamily="34" charset="77"/>
                </a:rPr>
                <a:t>Recommends up to three ATW awardees to NSF Director and NSB Chair</a:t>
              </a:r>
            </a:p>
            <a:p>
              <a:pPr marL="114300" lvl="1" indent="-114300" algn="l" defTabSz="533400">
                <a:lnSpc>
                  <a:spcPct val="90000"/>
                </a:lnSpc>
                <a:spcBef>
                  <a:spcPct val="0"/>
                </a:spcBef>
                <a:spcAft>
                  <a:spcPct val="15000"/>
                </a:spcAft>
                <a:buChar char="•"/>
              </a:pPr>
              <a:endParaRPr lang="en-US" sz="1200" kern="1200" dirty="0">
                <a:latin typeface="Tw Cen MT" panose="020B0602020104020603" pitchFamily="34" charset="77"/>
              </a:endParaRPr>
            </a:p>
            <a:p>
              <a:pPr marL="114300" lvl="1" indent="-114300" algn="l" defTabSz="533400">
                <a:lnSpc>
                  <a:spcPct val="90000"/>
                </a:lnSpc>
                <a:spcBef>
                  <a:spcPct val="0"/>
                </a:spcBef>
                <a:spcAft>
                  <a:spcPct val="15000"/>
                </a:spcAft>
                <a:buNone/>
              </a:pPr>
              <a:r>
                <a:rPr lang="en-US" sz="1200" kern="1200" dirty="0">
                  <a:latin typeface="Tw Cen MT" panose="020B0602020104020603" pitchFamily="34" charset="77"/>
                </a:rPr>
                <a:t>   </a:t>
              </a:r>
            </a:p>
          </p:txBody>
        </p:sp>
      </p:grpSp>
      <p:pic>
        <p:nvPicPr>
          <p:cNvPr id="8" name="Picture 7">
            <a:extLst>
              <a:ext uri="{FF2B5EF4-FFF2-40B4-BE49-F238E27FC236}">
                <a16:creationId xmlns:a16="http://schemas.microsoft.com/office/drawing/2014/main" id="{6127D21D-2F7E-4142-9DE0-E7DF9ACB3CBE}"/>
              </a:ext>
            </a:extLst>
          </p:cNvPr>
          <p:cNvPicPr>
            <a:picLocks noChangeAspect="1"/>
          </p:cNvPicPr>
          <p:nvPr/>
        </p:nvPicPr>
        <p:blipFill>
          <a:blip r:embed="rId3"/>
          <a:stretch>
            <a:fillRect/>
          </a:stretch>
        </p:blipFill>
        <p:spPr>
          <a:xfrm>
            <a:off x="0" y="5905500"/>
            <a:ext cx="12192000" cy="952500"/>
          </a:xfrm>
          <a:prstGeom prst="rect">
            <a:avLst/>
          </a:prstGeom>
        </p:spPr>
      </p:pic>
      <p:sp>
        <p:nvSpPr>
          <p:cNvPr id="9" name="Rectangle 8">
            <a:extLst>
              <a:ext uri="{FF2B5EF4-FFF2-40B4-BE49-F238E27FC236}">
                <a16:creationId xmlns:a16="http://schemas.microsoft.com/office/drawing/2014/main" id="{A0F125BE-6760-FC42-8C8A-7F523DEB4094}"/>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08A50E9D-B9E8-F744-8890-4EE3F02ECFBA}"/>
              </a:ext>
            </a:extLst>
          </p:cNvPr>
          <p:cNvSpPr/>
          <p:nvPr/>
        </p:nvSpPr>
        <p:spPr>
          <a:xfrm rot="5400000">
            <a:off x="3964256" y="3674225"/>
            <a:ext cx="385712" cy="332510"/>
          </a:xfrm>
          <a:prstGeom prst="triangle">
            <a:avLst/>
          </a:prstGeom>
          <a:solidFill>
            <a:srgbClr val="8197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3433A9BF-D01B-3B4F-9F91-D5056075B19C}"/>
              </a:ext>
            </a:extLst>
          </p:cNvPr>
          <p:cNvSpPr/>
          <p:nvPr/>
        </p:nvSpPr>
        <p:spPr>
          <a:xfrm rot="5400000">
            <a:off x="7949668" y="3674224"/>
            <a:ext cx="385712" cy="332510"/>
          </a:xfrm>
          <a:prstGeom prst="triangle">
            <a:avLst/>
          </a:prstGeom>
          <a:solidFill>
            <a:srgbClr val="AE8E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B95044E7-E640-0140-82DC-64F27A1BD9BD}"/>
              </a:ext>
            </a:extLst>
          </p:cNvPr>
          <p:cNvSpPr>
            <a:spLocks noGrp="1"/>
          </p:cNvSpPr>
          <p:nvPr>
            <p:ph type="sldNum" sz="quarter" idx="12"/>
          </p:nvPr>
        </p:nvSpPr>
        <p:spPr/>
        <p:txBody>
          <a:bodyPr/>
          <a:lstStyle/>
          <a:p>
            <a:fld id="{4710E8EA-57F6-764C-8914-AEEABF058192}" type="slidenum">
              <a:rPr lang="en-US" smtClean="0"/>
              <a:t>4</a:t>
            </a:fld>
            <a:endParaRPr lang="en-US"/>
          </a:p>
        </p:txBody>
      </p:sp>
    </p:spTree>
    <p:extLst>
      <p:ext uri="{BB962C8B-B14F-4D97-AF65-F5344CB8AC3E}">
        <p14:creationId xmlns:p14="http://schemas.microsoft.com/office/powerpoint/2010/main" val="37957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0DF672D-EF68-FA41-B0F1-2BBC199E003D}"/>
              </a:ext>
            </a:extLst>
          </p:cNvPr>
          <p:cNvSpPr/>
          <p:nvPr/>
        </p:nvSpPr>
        <p:spPr>
          <a:xfrm>
            <a:off x="-1" y="0"/>
            <a:ext cx="12192001" cy="6858000"/>
          </a:xfrm>
          <a:prstGeom prst="rect">
            <a:avLst/>
          </a:prstGeom>
          <a:solidFill>
            <a:srgbClr val="F9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2AD81A-2A94-474F-9B1A-6533926968C8}"/>
              </a:ext>
            </a:extLst>
          </p:cNvPr>
          <p:cNvSpPr/>
          <p:nvPr/>
        </p:nvSpPr>
        <p:spPr>
          <a:xfrm>
            <a:off x="-2335556" y="-1147157"/>
            <a:ext cx="8445731" cy="8445731"/>
          </a:xfrm>
          <a:prstGeom prst="ellipse">
            <a:avLst/>
          </a:prstGeom>
          <a:solidFill>
            <a:srgbClr val="18416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D5672-066F-4641-9019-A7ECDBF4671B}"/>
              </a:ext>
            </a:extLst>
          </p:cNvPr>
          <p:cNvSpPr>
            <a:spLocks noGrp="1"/>
          </p:cNvSpPr>
          <p:nvPr>
            <p:ph type="title"/>
          </p:nvPr>
        </p:nvSpPr>
        <p:spPr>
          <a:xfrm>
            <a:off x="354222" y="1246909"/>
            <a:ext cx="5977627" cy="5286894"/>
          </a:xfrm>
        </p:spPr>
        <p:txBody>
          <a:bodyPr>
            <a:noAutofit/>
          </a:bodyPr>
          <a:lstStyle/>
          <a:p>
            <a:r>
              <a:rPr lang="en-US" sz="6600" dirty="0">
                <a:solidFill>
                  <a:schemeClr val="accent3">
                    <a:lumMod val="40000"/>
                    <a:lumOff val="60000"/>
                  </a:schemeClr>
                </a:solidFill>
              </a:rPr>
              <a:t>Seeking </a:t>
            </a:r>
            <a:br>
              <a:rPr lang="en-US" sz="6600" dirty="0">
                <a:solidFill>
                  <a:schemeClr val="accent3">
                    <a:lumMod val="40000"/>
                    <a:lumOff val="60000"/>
                  </a:schemeClr>
                </a:solidFill>
              </a:rPr>
            </a:br>
            <a:r>
              <a:rPr lang="en-US" sz="6600" dirty="0">
                <a:solidFill>
                  <a:schemeClr val="accent3">
                    <a:lumMod val="40000"/>
                    <a:lumOff val="60000"/>
                  </a:schemeClr>
                </a:solidFill>
              </a:rPr>
              <a:t>Excellent </a:t>
            </a:r>
            <a:br>
              <a:rPr lang="en-US" sz="6600" dirty="0">
                <a:solidFill>
                  <a:schemeClr val="accent3">
                    <a:lumMod val="40000"/>
                    <a:lumOff val="60000"/>
                  </a:schemeClr>
                </a:solidFill>
              </a:rPr>
            </a:br>
            <a:r>
              <a:rPr lang="en-US" sz="6600" dirty="0">
                <a:solidFill>
                  <a:schemeClr val="accent3">
                    <a:lumMod val="40000"/>
                    <a:lumOff val="60000"/>
                  </a:schemeClr>
                </a:solidFill>
              </a:rPr>
              <a:t>and Diverse Nominations</a:t>
            </a:r>
          </a:p>
        </p:txBody>
      </p:sp>
      <p:sp>
        <p:nvSpPr>
          <p:cNvPr id="3" name="Content Placeholder 2">
            <a:extLst>
              <a:ext uri="{FF2B5EF4-FFF2-40B4-BE49-F238E27FC236}">
                <a16:creationId xmlns:a16="http://schemas.microsoft.com/office/drawing/2014/main" id="{9A1DA741-5A23-49EE-A5DC-274A296B3938}"/>
              </a:ext>
            </a:extLst>
          </p:cNvPr>
          <p:cNvSpPr>
            <a:spLocks noGrp="1"/>
          </p:cNvSpPr>
          <p:nvPr>
            <p:ph idx="1"/>
          </p:nvPr>
        </p:nvSpPr>
        <p:spPr>
          <a:xfrm>
            <a:off x="6686071" y="365728"/>
            <a:ext cx="5045378" cy="5028397"/>
          </a:xfrm>
        </p:spPr>
        <p:txBody>
          <a:bodyPr>
            <a:noAutofit/>
          </a:bodyPr>
          <a:lstStyle/>
          <a:p>
            <a:pPr marL="0" indent="0">
              <a:buNone/>
            </a:pPr>
            <a:r>
              <a:rPr lang="en-US" sz="3000" dirty="0">
                <a:solidFill>
                  <a:srgbClr val="184162"/>
                </a:solidFill>
              </a:rPr>
              <a:t>NSF is proud of the Alan T. Waterman award history. </a:t>
            </a:r>
            <a:br>
              <a:rPr lang="en-US" sz="3000" dirty="0">
                <a:solidFill>
                  <a:srgbClr val="184162"/>
                </a:solidFill>
              </a:rPr>
            </a:br>
            <a:endParaRPr lang="en-US" sz="3000" dirty="0">
              <a:solidFill>
                <a:srgbClr val="184162"/>
              </a:solidFill>
            </a:endParaRPr>
          </a:p>
          <a:p>
            <a:pPr marL="0" indent="0">
              <a:buNone/>
            </a:pPr>
            <a:r>
              <a:rPr lang="en-US" sz="3000" dirty="0">
                <a:solidFill>
                  <a:srgbClr val="184162"/>
                </a:solidFill>
              </a:rPr>
              <a:t>We seek a pool of nominees that reflects the diversity of America.</a:t>
            </a:r>
            <a:br>
              <a:rPr lang="en-US" sz="3000" dirty="0">
                <a:solidFill>
                  <a:srgbClr val="184162"/>
                </a:solidFill>
              </a:rPr>
            </a:br>
            <a:endParaRPr lang="en-US" sz="3000" dirty="0">
              <a:solidFill>
                <a:srgbClr val="184162"/>
              </a:solidFill>
            </a:endParaRPr>
          </a:p>
          <a:p>
            <a:pPr marL="0" indent="0">
              <a:buNone/>
            </a:pPr>
            <a:r>
              <a:rPr lang="en-US" sz="3000" dirty="0">
                <a:solidFill>
                  <a:srgbClr val="184162"/>
                </a:solidFill>
              </a:rPr>
              <a:t>We look for nominees from all domains of science represented in NSF’s directorates, including research that crosses disciplinary boundaries. </a:t>
            </a:r>
          </a:p>
        </p:txBody>
      </p:sp>
      <p:pic>
        <p:nvPicPr>
          <p:cNvPr id="7" name="Picture 6">
            <a:extLst>
              <a:ext uri="{FF2B5EF4-FFF2-40B4-BE49-F238E27FC236}">
                <a16:creationId xmlns:a16="http://schemas.microsoft.com/office/drawing/2014/main" id="{31F06264-6AC6-CB42-98A4-81E6F324161D}"/>
              </a:ext>
            </a:extLst>
          </p:cNvPr>
          <p:cNvPicPr>
            <a:picLocks noChangeAspect="1"/>
          </p:cNvPicPr>
          <p:nvPr/>
        </p:nvPicPr>
        <p:blipFill>
          <a:blip r:embed="rId2"/>
          <a:stretch>
            <a:fillRect/>
          </a:stretch>
        </p:blipFill>
        <p:spPr>
          <a:xfrm>
            <a:off x="0" y="5905500"/>
            <a:ext cx="12192000" cy="952500"/>
          </a:xfrm>
          <a:prstGeom prst="rect">
            <a:avLst/>
          </a:prstGeom>
        </p:spPr>
      </p:pic>
      <p:sp>
        <p:nvSpPr>
          <p:cNvPr id="9" name="Rectangle 8">
            <a:extLst>
              <a:ext uri="{FF2B5EF4-FFF2-40B4-BE49-F238E27FC236}">
                <a16:creationId xmlns:a16="http://schemas.microsoft.com/office/drawing/2014/main" id="{02AFF38F-DD46-1F45-B1CA-7A09FF99BE88}"/>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777B25C0-4779-EA47-A176-EFD1631FD179}"/>
              </a:ext>
            </a:extLst>
          </p:cNvPr>
          <p:cNvSpPr>
            <a:spLocks noGrp="1"/>
          </p:cNvSpPr>
          <p:nvPr>
            <p:ph type="sldNum" sz="quarter" idx="12"/>
          </p:nvPr>
        </p:nvSpPr>
        <p:spPr/>
        <p:txBody>
          <a:bodyPr/>
          <a:lstStyle/>
          <a:p>
            <a:fld id="{4710E8EA-57F6-764C-8914-AEEABF058192}" type="slidenum">
              <a:rPr lang="en-US" smtClean="0"/>
              <a:t>5</a:t>
            </a:fld>
            <a:endParaRPr lang="en-US"/>
          </a:p>
        </p:txBody>
      </p:sp>
    </p:spTree>
    <p:extLst>
      <p:ext uri="{BB962C8B-B14F-4D97-AF65-F5344CB8AC3E}">
        <p14:creationId xmlns:p14="http://schemas.microsoft.com/office/powerpoint/2010/main" val="41080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BBCA6-7D61-48C0-ABA0-DD62434BCD48}"/>
              </a:ext>
            </a:extLst>
          </p:cNvPr>
          <p:cNvSpPr>
            <a:spLocks noGrp="1"/>
          </p:cNvSpPr>
          <p:nvPr>
            <p:ph sz="half" idx="1"/>
          </p:nvPr>
        </p:nvSpPr>
        <p:spPr>
          <a:xfrm>
            <a:off x="502398" y="1586283"/>
            <a:ext cx="6593603" cy="4631638"/>
          </a:xfrm>
        </p:spPr>
        <p:txBody>
          <a:bodyPr vert="horz" lIns="91440" tIns="45720" rIns="91440" bIns="45720" rtlCol="0" anchor="t">
            <a:noAutofit/>
          </a:bodyPr>
          <a:lstStyle/>
          <a:p>
            <a:pPr marL="0" indent="0">
              <a:spcAft>
                <a:spcPts val="600"/>
              </a:spcAft>
              <a:buNone/>
            </a:pPr>
            <a:r>
              <a:rPr lang="en-US" sz="2100" dirty="0"/>
              <a:t>Addressing the nomination questions:</a:t>
            </a:r>
          </a:p>
          <a:p>
            <a:pPr>
              <a:spcAft>
                <a:spcPts val="600"/>
              </a:spcAft>
            </a:pPr>
            <a:r>
              <a:rPr lang="en-US" sz="2100" dirty="0"/>
              <a:t>Help reviewers get to know the candidate and their work.</a:t>
            </a:r>
          </a:p>
          <a:p>
            <a:pPr>
              <a:spcAft>
                <a:spcPts val="600"/>
              </a:spcAft>
            </a:pPr>
            <a:r>
              <a:rPr lang="en-US" sz="2100" dirty="0"/>
              <a:t>Taken together, the items in the nomination package should tell a complete story.</a:t>
            </a:r>
          </a:p>
          <a:p>
            <a:r>
              <a:rPr lang="en-US" sz="2100" dirty="0"/>
              <a:t>Emphasize and explain the impacts of the contributions within and across disciplines; go beyond what is in the CV.</a:t>
            </a:r>
          </a:p>
          <a:p>
            <a:r>
              <a:rPr lang="en-US" sz="2100" dirty="0"/>
              <a:t>Contact letter writers early and share your nomination with them in plenty of time for them to submit a complementary letter before the nomination period closes.</a:t>
            </a:r>
          </a:p>
          <a:p>
            <a:r>
              <a:rPr lang="en-US" sz="2100" dirty="0"/>
              <a:t>Select a secondary research area, if appropriate, </a:t>
            </a:r>
            <a:br>
              <a:rPr lang="en-US" sz="2100" dirty="0"/>
            </a:br>
            <a:r>
              <a:rPr lang="en-US" sz="2100" dirty="0"/>
              <a:t>when submitting the package in Fastlane.</a:t>
            </a:r>
          </a:p>
        </p:txBody>
      </p:sp>
      <p:pic>
        <p:nvPicPr>
          <p:cNvPr id="11" name="Picture 10">
            <a:extLst>
              <a:ext uri="{FF2B5EF4-FFF2-40B4-BE49-F238E27FC236}">
                <a16:creationId xmlns:a16="http://schemas.microsoft.com/office/drawing/2014/main" id="{6D2437D0-CC9D-9B46-95E4-2D77DA7D6EE2}"/>
              </a:ext>
            </a:extLst>
          </p:cNvPr>
          <p:cNvPicPr>
            <a:picLocks noChangeAspect="1"/>
          </p:cNvPicPr>
          <p:nvPr/>
        </p:nvPicPr>
        <p:blipFill>
          <a:blip r:embed="rId2"/>
          <a:stretch>
            <a:fillRect/>
          </a:stretch>
        </p:blipFill>
        <p:spPr>
          <a:xfrm>
            <a:off x="0" y="5905500"/>
            <a:ext cx="12192000" cy="952500"/>
          </a:xfrm>
          <a:prstGeom prst="rect">
            <a:avLst/>
          </a:prstGeom>
        </p:spPr>
      </p:pic>
      <p:sp>
        <p:nvSpPr>
          <p:cNvPr id="12" name="Rectangle 11">
            <a:extLst>
              <a:ext uri="{FF2B5EF4-FFF2-40B4-BE49-F238E27FC236}">
                <a16:creationId xmlns:a16="http://schemas.microsoft.com/office/drawing/2014/main" id="{9A7AFE37-FFCD-6942-AC82-C755D4535E8B}"/>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A0052B0-FEE6-704A-AFB3-E5C34DA95CFF}"/>
              </a:ext>
            </a:extLst>
          </p:cNvPr>
          <p:cNvSpPr txBox="1">
            <a:spLocks/>
          </p:cNvSpPr>
          <p:nvPr/>
        </p:nvSpPr>
        <p:spPr>
          <a:xfrm>
            <a:off x="363695" y="518649"/>
            <a:ext cx="9882278" cy="106763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5700" b="1" dirty="0">
                <a:solidFill>
                  <a:srgbClr val="184162"/>
                </a:solidFill>
              </a:rPr>
              <a:t>Submitting Nominations</a:t>
            </a:r>
            <a:br>
              <a:rPr lang="en-US" sz="2100" dirty="0">
                <a:solidFill>
                  <a:srgbClr val="184162"/>
                </a:solidFill>
              </a:rPr>
            </a:br>
            <a:br>
              <a:rPr lang="en-US" sz="2100" dirty="0">
                <a:solidFill>
                  <a:srgbClr val="184162"/>
                </a:solidFill>
              </a:rPr>
            </a:br>
            <a:r>
              <a:rPr lang="en-US" sz="2600" i="1" dirty="0">
                <a:solidFill>
                  <a:srgbClr val="184162"/>
                </a:solidFill>
              </a:rPr>
              <a:t>Telling the Nominee’s Story</a:t>
            </a:r>
            <a:br>
              <a:rPr lang="en-US" sz="2100" dirty="0">
                <a:solidFill>
                  <a:srgbClr val="184162"/>
                </a:solidFill>
              </a:rPr>
            </a:br>
            <a:endParaRPr lang="en-US" sz="2100" dirty="0">
              <a:solidFill>
                <a:srgbClr val="184162"/>
              </a:solidFill>
            </a:endParaRPr>
          </a:p>
        </p:txBody>
      </p:sp>
      <p:sp>
        <p:nvSpPr>
          <p:cNvPr id="21" name="Rectangle 20">
            <a:extLst>
              <a:ext uri="{FF2B5EF4-FFF2-40B4-BE49-F238E27FC236}">
                <a16:creationId xmlns:a16="http://schemas.microsoft.com/office/drawing/2014/main" id="{0E0C3A5A-E171-A141-B2C8-8E957DDAD1D2}"/>
              </a:ext>
            </a:extLst>
          </p:cNvPr>
          <p:cNvSpPr/>
          <p:nvPr/>
        </p:nvSpPr>
        <p:spPr>
          <a:xfrm>
            <a:off x="7888224" y="835572"/>
            <a:ext cx="3940081" cy="4730341"/>
          </a:xfrm>
          <a:prstGeom prst="rect">
            <a:avLst/>
          </a:prstGeom>
          <a:solidFill>
            <a:srgbClr val="1841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9460F30-62A1-4F7D-9E8E-EE395F6E18F8}"/>
              </a:ext>
            </a:extLst>
          </p:cNvPr>
          <p:cNvSpPr txBox="1"/>
          <p:nvPr/>
        </p:nvSpPr>
        <p:spPr>
          <a:xfrm>
            <a:off x="8178050" y="966327"/>
            <a:ext cx="3511552" cy="1938992"/>
          </a:xfrm>
          <a:prstGeom prst="rect">
            <a:avLst/>
          </a:prstGeom>
          <a:noFill/>
          <a:ln w="38100">
            <a:noFill/>
          </a:ln>
        </p:spPr>
        <p:txBody>
          <a:bodyPr wrap="square" rtlCol="0">
            <a:spAutoFit/>
          </a:bodyPr>
          <a:lstStyle/>
          <a:p>
            <a:r>
              <a:rPr lang="en-US" sz="4000" dirty="0">
                <a:solidFill>
                  <a:srgbClr val="FFFFFF"/>
                </a:solidFill>
                <a:latin typeface="Tw Cen MT" panose="020B0602020104020603" pitchFamily="34" charset="77"/>
              </a:rPr>
              <a:t>Strong letters </a:t>
            </a:r>
            <a:br>
              <a:rPr lang="en-US" sz="4000" dirty="0">
                <a:solidFill>
                  <a:srgbClr val="FFFFFF"/>
                </a:solidFill>
                <a:latin typeface="Tw Cen MT" panose="020B0602020104020603" pitchFamily="34" charset="77"/>
              </a:rPr>
            </a:br>
            <a:r>
              <a:rPr lang="en-US" sz="4000" dirty="0">
                <a:solidFill>
                  <a:srgbClr val="FFFFFF"/>
                </a:solidFill>
                <a:latin typeface="Tw Cen MT" panose="020B0602020104020603" pitchFamily="34" charset="77"/>
              </a:rPr>
              <a:t>of support </a:t>
            </a:r>
            <a:br>
              <a:rPr lang="en-US" sz="4000" dirty="0">
                <a:solidFill>
                  <a:srgbClr val="FFFFFF"/>
                </a:solidFill>
                <a:latin typeface="Tw Cen MT" panose="020B0602020104020603" pitchFamily="34" charset="77"/>
              </a:rPr>
            </a:br>
            <a:r>
              <a:rPr lang="en-US" sz="4000" dirty="0">
                <a:solidFill>
                  <a:srgbClr val="FFFFFF"/>
                </a:solidFill>
                <a:latin typeface="Tw Cen MT" panose="020B0602020104020603" pitchFamily="34" charset="77"/>
              </a:rPr>
              <a:t>are </a:t>
            </a:r>
            <a:r>
              <a:rPr lang="en-US" sz="4000" b="1" dirty="0">
                <a:solidFill>
                  <a:schemeClr val="accent3">
                    <a:lumMod val="60000"/>
                    <a:lumOff val="40000"/>
                  </a:schemeClr>
                </a:solidFill>
                <a:latin typeface="Tw Cen MT" panose="020B0602020104020603" pitchFamily="34" charset="77"/>
              </a:rPr>
              <a:t>vital.</a:t>
            </a:r>
          </a:p>
        </p:txBody>
      </p:sp>
      <p:pic>
        <p:nvPicPr>
          <p:cNvPr id="23" name="Picture 22" descr="Icon&#10;&#10;Description automatically generated">
            <a:extLst>
              <a:ext uri="{FF2B5EF4-FFF2-40B4-BE49-F238E27FC236}">
                <a16:creationId xmlns:a16="http://schemas.microsoft.com/office/drawing/2014/main" id="{81797219-FCBF-6548-918E-C751436BB02F}"/>
              </a:ext>
            </a:extLst>
          </p:cNvPr>
          <p:cNvPicPr>
            <a:picLocks noChangeAspect="1"/>
          </p:cNvPicPr>
          <p:nvPr/>
        </p:nvPicPr>
        <p:blipFill>
          <a:blip r:embed="rId3"/>
          <a:stretch>
            <a:fillRect/>
          </a:stretch>
        </p:blipFill>
        <p:spPr>
          <a:xfrm>
            <a:off x="8469243" y="2981164"/>
            <a:ext cx="2728843" cy="2728843"/>
          </a:xfrm>
          <a:prstGeom prst="rect">
            <a:avLst/>
          </a:prstGeom>
        </p:spPr>
      </p:pic>
      <p:sp>
        <p:nvSpPr>
          <p:cNvPr id="24" name="Slide Number Placeholder 23">
            <a:extLst>
              <a:ext uri="{FF2B5EF4-FFF2-40B4-BE49-F238E27FC236}">
                <a16:creationId xmlns:a16="http://schemas.microsoft.com/office/drawing/2014/main" id="{F513835A-6FF9-8A47-91AF-C46301BAC796}"/>
              </a:ext>
            </a:extLst>
          </p:cNvPr>
          <p:cNvSpPr>
            <a:spLocks noGrp="1"/>
          </p:cNvSpPr>
          <p:nvPr>
            <p:ph type="sldNum" sz="quarter" idx="12"/>
          </p:nvPr>
        </p:nvSpPr>
        <p:spPr/>
        <p:txBody>
          <a:bodyPr/>
          <a:lstStyle/>
          <a:p>
            <a:fld id="{4710E8EA-57F6-764C-8914-AEEABF058192}" type="slidenum">
              <a:rPr lang="en-US" smtClean="0"/>
              <a:t>6</a:t>
            </a:fld>
            <a:endParaRPr lang="en-US"/>
          </a:p>
        </p:txBody>
      </p:sp>
    </p:spTree>
    <p:extLst>
      <p:ext uri="{BB962C8B-B14F-4D97-AF65-F5344CB8AC3E}">
        <p14:creationId xmlns:p14="http://schemas.microsoft.com/office/powerpoint/2010/main" val="40896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Table 5">
            <a:extLst>
              <a:ext uri="{FF2B5EF4-FFF2-40B4-BE49-F238E27FC236}">
                <a16:creationId xmlns:a16="http://schemas.microsoft.com/office/drawing/2014/main" id="{A22289ED-A8A3-414D-AE9C-80F83F5201D7}"/>
              </a:ext>
            </a:extLst>
          </p:cNvPr>
          <p:cNvGraphicFramePr>
            <a:graphicFrameLocks noGrp="1"/>
          </p:cNvGraphicFramePr>
          <p:nvPr>
            <p:extLst>
              <p:ext uri="{D42A27DB-BD31-4B8C-83A1-F6EECF244321}">
                <p14:modId xmlns:p14="http://schemas.microsoft.com/office/powerpoint/2010/main" val="2701889030"/>
              </p:ext>
            </p:extLst>
          </p:nvPr>
        </p:nvGraphicFramePr>
        <p:xfrm>
          <a:off x="401063" y="1368796"/>
          <a:ext cx="11147545" cy="4120407"/>
        </p:xfrm>
        <a:graphic>
          <a:graphicData uri="http://schemas.openxmlformats.org/drawingml/2006/table">
            <a:tbl>
              <a:tblPr firstRow="1" bandRow="1">
                <a:tableStyleId>{21E4AEA4-8DFA-4A89-87EB-49C32662AFE0}</a:tableStyleId>
              </a:tblPr>
              <a:tblGrid>
                <a:gridCol w="5713869">
                  <a:extLst>
                    <a:ext uri="{9D8B030D-6E8A-4147-A177-3AD203B41FA5}">
                      <a16:colId xmlns:a16="http://schemas.microsoft.com/office/drawing/2014/main" val="1484043491"/>
                    </a:ext>
                  </a:extLst>
                </a:gridCol>
                <a:gridCol w="5433676">
                  <a:extLst>
                    <a:ext uri="{9D8B030D-6E8A-4147-A177-3AD203B41FA5}">
                      <a16:colId xmlns:a16="http://schemas.microsoft.com/office/drawing/2014/main" val="1337783253"/>
                    </a:ext>
                  </a:extLst>
                </a:gridCol>
              </a:tblGrid>
              <a:tr h="0">
                <a:tc>
                  <a:txBody>
                    <a:bodyPr/>
                    <a:lstStyle/>
                    <a:p>
                      <a:pPr algn="ctr"/>
                      <a:r>
                        <a:rPr lang="en-US" b="1" dirty="0">
                          <a:solidFill>
                            <a:schemeClr val="bg1"/>
                          </a:solidFill>
                          <a:latin typeface="Tw Cen MT" panose="020B0602020104020603" pitchFamily="34" charset="77"/>
                        </a:rPr>
                        <a:t>IMPACTFUL</a:t>
                      </a:r>
                      <a:endParaRPr lang="en-US" sz="1400" b="0" i="1" dirty="0">
                        <a:solidFill>
                          <a:schemeClr val="bg1"/>
                        </a:solidFill>
                        <a:latin typeface="Tw Cen MT" panose="020B0602020104020603" pitchFamily="34" charset="77"/>
                      </a:endParaRPr>
                    </a:p>
                  </a:txBody>
                  <a:tcPr anchor="ctr">
                    <a:solidFill>
                      <a:srgbClr val="184162"/>
                    </a:solidFill>
                  </a:tcPr>
                </a:tc>
                <a:tc>
                  <a:txBody>
                    <a:bodyPr/>
                    <a:lstStyle/>
                    <a:p>
                      <a:pPr algn="ctr"/>
                      <a:r>
                        <a:rPr lang="en-US" b="1" dirty="0">
                          <a:solidFill>
                            <a:schemeClr val="bg1"/>
                          </a:solidFill>
                          <a:latin typeface="Tw Cen MT" panose="020B0602020104020603" pitchFamily="34" charset="77"/>
                        </a:rPr>
                        <a:t>NOT IMPACTFUL</a:t>
                      </a:r>
                    </a:p>
                  </a:txBody>
                  <a:tcPr anchor="ctr">
                    <a:solidFill>
                      <a:srgbClr val="184162"/>
                    </a:solidFill>
                  </a:tcPr>
                </a:tc>
                <a:extLst>
                  <a:ext uri="{0D108BD9-81ED-4DB2-BD59-A6C34878D82A}">
                    <a16:rowId xmlns:a16="http://schemas.microsoft.com/office/drawing/2014/main" val="4003597614"/>
                  </a:ext>
                </a:extLst>
              </a:tr>
              <a:tr h="1173775">
                <a:tc>
                  <a:txBody>
                    <a:bodyPr/>
                    <a:lstStyle/>
                    <a:p>
                      <a:r>
                        <a:rPr lang="en-US" sz="1600" dirty="0">
                          <a:latin typeface="Tw Cen MT" panose="020B0602020104020603" pitchFamily="34" charset="77"/>
                        </a:rPr>
                        <a:t>T</a:t>
                      </a:r>
                      <a:r>
                        <a:rPr lang="en-US" sz="1400" b="0" dirty="0">
                          <a:latin typeface="Tw Cen MT" panose="020B0602020104020603" pitchFamily="34" charset="77"/>
                        </a:rPr>
                        <a:t>he core of the nominee’s work is captured in the two books, … and five seminal papers, ….  These established the mechanism that links binary black holes with the evolution of star clusters, the structure of quantum foam in the interstellar medium, and the spatial distribution of galaxies older than five billion years.</a:t>
                      </a:r>
                    </a:p>
                  </a:txBody>
                  <a:tcPr anchor="ctr"/>
                </a:tc>
                <a:tc>
                  <a:txBody>
                    <a:bodyPr/>
                    <a:lstStyle/>
                    <a:p>
                      <a:r>
                        <a:rPr lang="en-US" sz="1400" dirty="0">
                          <a:latin typeface="Tw Cen MT" panose="020B0602020104020603" pitchFamily="34" charset="77"/>
                        </a:rPr>
                        <a:t>The nominee has published two books and twenty papers in the past eight years.</a:t>
                      </a:r>
                    </a:p>
                  </a:txBody>
                  <a:tcPr/>
                </a:tc>
                <a:extLst>
                  <a:ext uri="{0D108BD9-81ED-4DB2-BD59-A6C34878D82A}">
                    <a16:rowId xmlns:a16="http://schemas.microsoft.com/office/drawing/2014/main" val="3449117496"/>
                  </a:ext>
                </a:extLst>
              </a:tr>
              <a:tr h="1173775">
                <a:tc>
                  <a:txBody>
                    <a:bodyPr/>
                    <a:lstStyle/>
                    <a:p>
                      <a:r>
                        <a:rPr lang="en-US" sz="1400" dirty="0">
                          <a:latin typeface="Tw Cen MT" panose="020B0602020104020603" pitchFamily="34" charset="77"/>
                        </a:rPr>
                        <a:t>The nominee’s breakthroughs in the theory of surface charge distributions on nanoparticles led her to develop a unique additive manufacturing process for fabricating complex ceramic components that has been widely adopted in the manufacture of aircraft engines.</a:t>
                      </a:r>
                    </a:p>
                  </a:txBody>
                  <a:tcPr anchor="ctr"/>
                </a:tc>
                <a:tc>
                  <a:txBody>
                    <a:bodyPr/>
                    <a:lstStyle/>
                    <a:p>
                      <a:r>
                        <a:rPr lang="en-US" sz="1400" dirty="0"/>
                        <a:t>The nominee developed a new additive manufacturing process.</a:t>
                      </a:r>
                    </a:p>
                  </a:txBody>
                  <a:tcPr/>
                </a:tc>
                <a:extLst>
                  <a:ext uri="{0D108BD9-81ED-4DB2-BD59-A6C34878D82A}">
                    <a16:rowId xmlns:a16="http://schemas.microsoft.com/office/drawing/2014/main" val="2498220810"/>
                  </a:ext>
                </a:extLst>
              </a:tr>
              <a:tr h="1392152">
                <a:tc>
                  <a:txBody>
                    <a:bodyPr/>
                    <a:lstStyle/>
                    <a:p>
                      <a:r>
                        <a:rPr lang="en-US" sz="1400" dirty="0">
                          <a:latin typeface="Tw Cen MT" panose="020B0602020104020603" pitchFamily="34" charset="77"/>
                        </a:rPr>
                        <a:t>The nominee served on three strategic committees of the National Society of X.  On each, he served in a leadership role. As one example, the nominee used his experience on the Meetings Committee to implement novel forms of outreach, resulting in a growth of 80% in the participation of scientists from underrepresented groups at the annual national conference.</a:t>
                      </a:r>
                    </a:p>
                  </a:txBody>
                  <a:tcPr anchor="ctr"/>
                </a:tc>
                <a:tc>
                  <a:txBody>
                    <a:bodyPr/>
                    <a:lstStyle/>
                    <a:p>
                      <a:r>
                        <a:rPr lang="en-US" sz="1400" dirty="0"/>
                        <a:t>The nominee served on three committees of the National Society of X.</a:t>
                      </a:r>
                    </a:p>
                  </a:txBody>
                  <a:tcPr/>
                </a:tc>
                <a:extLst>
                  <a:ext uri="{0D108BD9-81ED-4DB2-BD59-A6C34878D82A}">
                    <a16:rowId xmlns:a16="http://schemas.microsoft.com/office/drawing/2014/main" val="1151658659"/>
                  </a:ext>
                </a:extLst>
              </a:tr>
            </a:tbl>
          </a:graphicData>
        </a:graphic>
      </p:graphicFrame>
      <p:sp>
        <p:nvSpPr>
          <p:cNvPr id="12" name="Title 1">
            <a:extLst>
              <a:ext uri="{FF2B5EF4-FFF2-40B4-BE49-F238E27FC236}">
                <a16:creationId xmlns:a16="http://schemas.microsoft.com/office/drawing/2014/main" id="{A423DD68-BFC0-0E4A-BE16-9763B9AD2F22}"/>
              </a:ext>
            </a:extLst>
          </p:cNvPr>
          <p:cNvSpPr txBox="1">
            <a:spLocks/>
          </p:cNvSpPr>
          <p:nvPr/>
        </p:nvSpPr>
        <p:spPr>
          <a:xfrm>
            <a:off x="363695" y="315884"/>
            <a:ext cx="9882278" cy="16957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300" b="1" dirty="0">
                <a:solidFill>
                  <a:srgbClr val="184162"/>
                </a:solidFill>
              </a:rPr>
              <a:t>Examples of Impactful Statements*</a:t>
            </a:r>
            <a:br>
              <a:rPr lang="en-US" sz="4300" b="1" dirty="0">
                <a:solidFill>
                  <a:srgbClr val="184162"/>
                </a:solidFill>
              </a:rPr>
            </a:br>
            <a:endParaRPr lang="en-US" sz="4300" dirty="0">
              <a:solidFill>
                <a:srgbClr val="184162"/>
              </a:solidFill>
            </a:endParaRPr>
          </a:p>
        </p:txBody>
      </p:sp>
      <p:sp>
        <p:nvSpPr>
          <p:cNvPr id="7" name="TextBox 6">
            <a:extLst>
              <a:ext uri="{FF2B5EF4-FFF2-40B4-BE49-F238E27FC236}">
                <a16:creationId xmlns:a16="http://schemas.microsoft.com/office/drawing/2014/main" id="{C7BC1C52-B88D-B846-86B7-620361509986}"/>
              </a:ext>
            </a:extLst>
          </p:cNvPr>
          <p:cNvSpPr txBox="1"/>
          <p:nvPr/>
        </p:nvSpPr>
        <p:spPr>
          <a:xfrm>
            <a:off x="9429812" y="5141967"/>
            <a:ext cx="7872491" cy="276999"/>
          </a:xfrm>
          <a:prstGeom prst="rect">
            <a:avLst/>
          </a:prstGeom>
          <a:noFill/>
        </p:spPr>
        <p:txBody>
          <a:bodyPr wrap="square" rtlCol="0">
            <a:spAutoFit/>
          </a:bodyPr>
          <a:lstStyle/>
          <a:p>
            <a:r>
              <a:rPr lang="en-US" sz="1200" b="1" dirty="0">
                <a:solidFill>
                  <a:srgbClr val="184162"/>
                </a:solidFill>
                <a:latin typeface="Tw Cen MT" panose="020B0602020104020603" pitchFamily="34" charset="77"/>
              </a:rPr>
              <a:t>*These are fictional examples</a:t>
            </a:r>
          </a:p>
        </p:txBody>
      </p:sp>
      <p:pic>
        <p:nvPicPr>
          <p:cNvPr id="13" name="Picture 12">
            <a:extLst>
              <a:ext uri="{FF2B5EF4-FFF2-40B4-BE49-F238E27FC236}">
                <a16:creationId xmlns:a16="http://schemas.microsoft.com/office/drawing/2014/main" id="{6D940383-4109-164A-BA6A-A182AB8C9C08}"/>
              </a:ext>
            </a:extLst>
          </p:cNvPr>
          <p:cNvPicPr>
            <a:picLocks noChangeAspect="1"/>
          </p:cNvPicPr>
          <p:nvPr/>
        </p:nvPicPr>
        <p:blipFill>
          <a:blip r:embed="rId2"/>
          <a:stretch>
            <a:fillRect/>
          </a:stretch>
        </p:blipFill>
        <p:spPr>
          <a:xfrm>
            <a:off x="0" y="5905500"/>
            <a:ext cx="12192000" cy="952500"/>
          </a:xfrm>
          <a:prstGeom prst="rect">
            <a:avLst/>
          </a:prstGeom>
        </p:spPr>
      </p:pic>
      <p:sp>
        <p:nvSpPr>
          <p:cNvPr id="14" name="Rectangle 13">
            <a:extLst>
              <a:ext uri="{FF2B5EF4-FFF2-40B4-BE49-F238E27FC236}">
                <a16:creationId xmlns:a16="http://schemas.microsoft.com/office/drawing/2014/main" id="{1186C810-543F-0E4D-A664-545EAAFAD88A}"/>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a:extLst>
              <a:ext uri="{FF2B5EF4-FFF2-40B4-BE49-F238E27FC236}">
                <a16:creationId xmlns:a16="http://schemas.microsoft.com/office/drawing/2014/main" id="{9EA3D6B5-5D07-D24A-B9AA-1E7D0FB40322}"/>
              </a:ext>
            </a:extLst>
          </p:cNvPr>
          <p:cNvSpPr>
            <a:spLocks noGrp="1"/>
          </p:cNvSpPr>
          <p:nvPr>
            <p:ph type="sldNum" sz="quarter" idx="12"/>
          </p:nvPr>
        </p:nvSpPr>
        <p:spPr/>
        <p:txBody>
          <a:bodyPr/>
          <a:lstStyle/>
          <a:p>
            <a:fld id="{4710E8EA-57F6-764C-8914-AEEABF058192}" type="slidenum">
              <a:rPr lang="en-US" smtClean="0"/>
              <a:t>7</a:t>
            </a:fld>
            <a:endParaRPr lang="en-US"/>
          </a:p>
        </p:txBody>
      </p:sp>
    </p:spTree>
    <p:extLst>
      <p:ext uri="{BB962C8B-B14F-4D97-AF65-F5344CB8AC3E}">
        <p14:creationId xmlns:p14="http://schemas.microsoft.com/office/powerpoint/2010/main" val="33401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1">
            <a:extLst>
              <a:ext uri="{FF2B5EF4-FFF2-40B4-BE49-F238E27FC236}">
                <a16:creationId xmlns:a16="http://schemas.microsoft.com/office/drawing/2014/main" id="{4BCAD676-573E-2440-9990-932542BB07DF}"/>
              </a:ext>
            </a:extLst>
          </p:cNvPr>
          <p:cNvSpPr txBox="1">
            <a:spLocks noChangeArrowheads="1"/>
          </p:cNvSpPr>
          <p:nvPr/>
        </p:nvSpPr>
        <p:spPr bwMode="auto">
          <a:xfrm>
            <a:off x="363695" y="1345814"/>
            <a:ext cx="8088331" cy="51904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Similar to a research proposal:</a:t>
            </a:r>
          </a:p>
          <a:p>
            <a:pPr marL="0" indent="0">
              <a:buNone/>
            </a:pPr>
            <a:endParaRPr lang="en-US" sz="2000" dirty="0"/>
          </a:p>
          <a:p>
            <a:pPr marL="0" indent="0">
              <a:buNone/>
            </a:pPr>
            <a:r>
              <a:rPr lang="en-US" sz="2000" b="1" dirty="0"/>
              <a:t>Intellectual merit </a:t>
            </a:r>
            <a:r>
              <a:rPr lang="en-US" sz="2000" dirty="0"/>
              <a:t>– What did the person do, </a:t>
            </a:r>
            <a:br>
              <a:rPr lang="en-US" sz="2000" dirty="0"/>
            </a:br>
            <a:r>
              <a:rPr lang="en-US" sz="2000" dirty="0"/>
              <a:t>why is it important, and why is it relevant to </a:t>
            </a:r>
            <a:br>
              <a:rPr lang="en-US" sz="2000" dirty="0"/>
            </a:br>
            <a:r>
              <a:rPr lang="en-US" sz="2000" dirty="0"/>
              <a:t>the award?</a:t>
            </a:r>
          </a:p>
          <a:p>
            <a:pPr marL="0" indent="0">
              <a:buNone/>
            </a:pPr>
            <a:endParaRPr lang="en-US" sz="2000" dirty="0"/>
          </a:p>
          <a:p>
            <a:pPr marL="0" indent="0">
              <a:buNone/>
            </a:pPr>
            <a:r>
              <a:rPr lang="en-US" sz="2000" b="1" dirty="0"/>
              <a:t>Broader Impacts </a:t>
            </a:r>
            <a:r>
              <a:rPr lang="en-US" sz="2000" dirty="0"/>
              <a:t>– What more does this </a:t>
            </a:r>
            <a:br>
              <a:rPr lang="en-US" sz="2000" dirty="0"/>
            </a:br>
            <a:r>
              <a:rPr lang="en-US" sz="2000" dirty="0"/>
              <a:t>person do or how large of an impact have </a:t>
            </a:r>
            <a:br>
              <a:rPr lang="en-US" sz="2000" dirty="0"/>
            </a:br>
            <a:r>
              <a:rPr lang="en-US" sz="2000" dirty="0"/>
              <a:t>their contributions had?</a:t>
            </a:r>
          </a:p>
        </p:txBody>
      </p:sp>
      <p:sp>
        <p:nvSpPr>
          <p:cNvPr id="10" name="Title 1">
            <a:extLst>
              <a:ext uri="{FF2B5EF4-FFF2-40B4-BE49-F238E27FC236}">
                <a16:creationId xmlns:a16="http://schemas.microsoft.com/office/drawing/2014/main" id="{5C77CE2D-47A6-8A42-8AA2-32002E0CE6D1}"/>
              </a:ext>
            </a:extLst>
          </p:cNvPr>
          <p:cNvSpPr txBox="1">
            <a:spLocks/>
          </p:cNvSpPr>
          <p:nvPr/>
        </p:nvSpPr>
        <p:spPr>
          <a:xfrm>
            <a:off x="363695" y="518649"/>
            <a:ext cx="9882278" cy="106763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300" b="1" dirty="0">
                <a:solidFill>
                  <a:srgbClr val="184162"/>
                </a:solidFill>
              </a:rPr>
              <a:t>One way to think about it –</a:t>
            </a:r>
            <a:br>
              <a:rPr lang="en-US" sz="4300" b="1" dirty="0">
                <a:solidFill>
                  <a:srgbClr val="184162"/>
                </a:solidFill>
              </a:rPr>
            </a:br>
            <a:endParaRPr lang="en-US" sz="4300" dirty="0">
              <a:solidFill>
                <a:srgbClr val="184162"/>
              </a:solidFill>
            </a:endParaRPr>
          </a:p>
        </p:txBody>
      </p:sp>
      <p:pic>
        <p:nvPicPr>
          <p:cNvPr id="18" name="Picture 17">
            <a:extLst>
              <a:ext uri="{FF2B5EF4-FFF2-40B4-BE49-F238E27FC236}">
                <a16:creationId xmlns:a16="http://schemas.microsoft.com/office/drawing/2014/main" id="{2372F819-4FB3-8F45-ACD2-178CC376FB4F}"/>
              </a:ext>
            </a:extLst>
          </p:cNvPr>
          <p:cNvPicPr>
            <a:picLocks noChangeAspect="1"/>
          </p:cNvPicPr>
          <p:nvPr/>
        </p:nvPicPr>
        <p:blipFill>
          <a:blip r:embed="rId2"/>
          <a:stretch>
            <a:fillRect/>
          </a:stretch>
        </p:blipFill>
        <p:spPr>
          <a:xfrm>
            <a:off x="0" y="5905500"/>
            <a:ext cx="12192000" cy="952500"/>
          </a:xfrm>
          <a:prstGeom prst="rect">
            <a:avLst/>
          </a:prstGeom>
        </p:spPr>
      </p:pic>
      <p:sp>
        <p:nvSpPr>
          <p:cNvPr id="20" name="Rectangle 19">
            <a:extLst>
              <a:ext uri="{FF2B5EF4-FFF2-40B4-BE49-F238E27FC236}">
                <a16:creationId xmlns:a16="http://schemas.microsoft.com/office/drawing/2014/main" id="{EAFF2178-8768-4C4F-BA29-1AFAB7E63F0E}"/>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3E695A5-408E-5D4C-980D-B81E05374B8C}"/>
              </a:ext>
            </a:extLst>
          </p:cNvPr>
          <p:cNvSpPr/>
          <p:nvPr/>
        </p:nvSpPr>
        <p:spPr>
          <a:xfrm>
            <a:off x="8452026" y="2135907"/>
            <a:ext cx="3376279" cy="3376279"/>
          </a:xfrm>
          <a:prstGeom prst="ellipse">
            <a:avLst/>
          </a:prstGeom>
          <a:solidFill>
            <a:srgbClr val="18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Brain&#10;&#10;Description automatically generated with low confidence">
            <a:extLst>
              <a:ext uri="{FF2B5EF4-FFF2-40B4-BE49-F238E27FC236}">
                <a16:creationId xmlns:a16="http://schemas.microsoft.com/office/drawing/2014/main" id="{293D3C7F-4042-6C4E-A8EB-D4DDC23F8A17}"/>
              </a:ext>
            </a:extLst>
          </p:cNvPr>
          <p:cNvPicPr>
            <a:picLocks noChangeAspect="1"/>
          </p:cNvPicPr>
          <p:nvPr/>
        </p:nvPicPr>
        <p:blipFill>
          <a:blip r:embed="rId3"/>
          <a:stretch>
            <a:fillRect/>
          </a:stretch>
        </p:blipFill>
        <p:spPr>
          <a:xfrm>
            <a:off x="8773662" y="2457543"/>
            <a:ext cx="2733007" cy="2733007"/>
          </a:xfrm>
          <a:prstGeom prst="rect">
            <a:avLst/>
          </a:prstGeom>
        </p:spPr>
      </p:pic>
      <p:sp>
        <p:nvSpPr>
          <p:cNvPr id="32" name="Slide Number Placeholder 31">
            <a:extLst>
              <a:ext uri="{FF2B5EF4-FFF2-40B4-BE49-F238E27FC236}">
                <a16:creationId xmlns:a16="http://schemas.microsoft.com/office/drawing/2014/main" id="{EEA878E6-375B-D747-9103-EDE4EBF2BCE6}"/>
              </a:ext>
            </a:extLst>
          </p:cNvPr>
          <p:cNvSpPr>
            <a:spLocks noGrp="1"/>
          </p:cNvSpPr>
          <p:nvPr>
            <p:ph type="sldNum" sz="quarter" idx="12"/>
          </p:nvPr>
        </p:nvSpPr>
        <p:spPr/>
        <p:txBody>
          <a:bodyPr/>
          <a:lstStyle/>
          <a:p>
            <a:fld id="{4710E8EA-57F6-764C-8914-AEEABF058192}" type="slidenum">
              <a:rPr lang="en-US" smtClean="0"/>
              <a:t>8</a:t>
            </a:fld>
            <a:endParaRPr lang="en-US"/>
          </a:p>
        </p:txBody>
      </p:sp>
    </p:spTree>
    <p:extLst>
      <p:ext uri="{BB962C8B-B14F-4D97-AF65-F5344CB8AC3E}">
        <p14:creationId xmlns:p14="http://schemas.microsoft.com/office/powerpoint/2010/main" val="36093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072F7619-E691-E448-BE63-F60FF0E8B210}"/>
              </a:ext>
            </a:extLst>
          </p:cNvPr>
          <p:cNvSpPr/>
          <p:nvPr/>
        </p:nvSpPr>
        <p:spPr>
          <a:xfrm>
            <a:off x="8452026" y="2135907"/>
            <a:ext cx="3376279" cy="3376279"/>
          </a:xfrm>
          <a:prstGeom prst="ellipse">
            <a:avLst/>
          </a:prstGeom>
          <a:solidFill>
            <a:srgbClr val="18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3F7E1780-37BF-4CE4-B918-515B3E9A8120}"/>
              </a:ext>
            </a:extLst>
          </p:cNvPr>
          <p:cNvSpPr>
            <a:spLocks noGrp="1" noChangeArrowheads="1"/>
          </p:cNvSpPr>
          <p:nvPr>
            <p:ph sz="half" idx="1"/>
          </p:nvPr>
        </p:nvSpPr>
        <p:spPr bwMode="auto">
          <a:xfrm>
            <a:off x="363695" y="1345814"/>
            <a:ext cx="8663927" cy="51904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238125" marR="0" lvl="0" indent="-225425" fontAlgn="base">
              <a:spcBef>
                <a:spcPct val="0"/>
              </a:spcBef>
              <a:spcAft>
                <a:spcPts val="1200"/>
              </a:spcAft>
              <a:buClrTx/>
              <a:buSzTx/>
            </a:pPr>
            <a:r>
              <a:rPr kumimoji="0" lang="en-US" altLang="en-US" sz="2000" i="0" u="none" strike="noStrike" cap="none" normalizeH="0" baseline="0" dirty="0">
                <a:ln>
                  <a:noFill/>
                </a:ln>
                <a:effectLst/>
              </a:rPr>
              <a:t>The impact of </a:t>
            </a:r>
            <a:r>
              <a:rPr lang="en-US" altLang="en-US" sz="2000" dirty="0"/>
              <a:t>the nominee’</a:t>
            </a:r>
            <a:r>
              <a:rPr kumimoji="0" lang="en-US" altLang="en-US" sz="2000" i="0" u="none" strike="noStrike" cap="none" normalizeH="0" baseline="0" dirty="0">
                <a:ln>
                  <a:noFill/>
                </a:ln>
                <a:effectLst/>
              </a:rPr>
              <a:t>s body of work on the current state of their field, </a:t>
            </a:r>
            <a:br>
              <a:rPr kumimoji="0" lang="en-US" altLang="en-US" sz="2000" i="0" u="none" strike="noStrike" cap="none" normalizeH="0" baseline="0" dirty="0">
                <a:ln>
                  <a:noFill/>
                </a:ln>
                <a:effectLst/>
              </a:rPr>
            </a:br>
            <a:r>
              <a:rPr kumimoji="0" lang="en-US" altLang="en-US" sz="2000" i="0" u="none" strike="noStrike" cap="none" normalizeH="0" baseline="0" dirty="0">
                <a:ln>
                  <a:noFill/>
                </a:ln>
                <a:effectLst/>
              </a:rPr>
              <a:t>e.g., unique significant achievements on the development of thought in their field.</a:t>
            </a:r>
          </a:p>
          <a:p>
            <a:pPr marL="238125" marR="0" lvl="0" indent="-225425" fontAlgn="base">
              <a:spcBef>
                <a:spcPct val="0"/>
              </a:spcBef>
              <a:spcAft>
                <a:spcPts val="1200"/>
              </a:spcAft>
              <a:buClrTx/>
              <a:buSzTx/>
            </a:pPr>
            <a:r>
              <a:rPr kumimoji="0" lang="en-US" altLang="en-US" sz="2000" i="0" u="none" strike="noStrike" cap="none" normalizeH="0" baseline="0" dirty="0">
                <a:ln>
                  <a:noFill/>
                </a:ln>
                <a:effectLst/>
              </a:rPr>
              <a:t>Uniquely </a:t>
            </a:r>
            <a:r>
              <a:rPr kumimoji="0" lang="en-US" altLang="en-US" sz="2000" i="0" strike="noStrike" cap="none" normalizeH="0" baseline="0" dirty="0">
                <a:ln>
                  <a:noFill/>
                </a:ln>
                <a:effectLst/>
              </a:rPr>
              <a:t>distinguished and </a:t>
            </a:r>
            <a:r>
              <a:rPr kumimoji="0" lang="en-US" altLang="en-US" sz="2000" i="0" u="none" strike="noStrike" cap="none" normalizeH="0" baseline="0" dirty="0">
                <a:ln>
                  <a:noFill/>
                </a:ln>
                <a:effectLst/>
              </a:rPr>
              <a:t>impactful service in the advancement of science </a:t>
            </a:r>
            <a:br>
              <a:rPr kumimoji="0" lang="en-US" altLang="en-US" sz="2000" i="0" u="none" strike="noStrike" cap="none" normalizeH="0" baseline="0" dirty="0">
                <a:ln>
                  <a:noFill/>
                </a:ln>
                <a:effectLst/>
              </a:rPr>
            </a:br>
            <a:r>
              <a:rPr kumimoji="0" lang="en-US" altLang="en-US" sz="2000" i="0" u="none" strike="noStrike" cap="none" normalizeH="0" baseline="0" dirty="0">
                <a:ln>
                  <a:noFill/>
                </a:ln>
                <a:effectLst/>
              </a:rPr>
              <a:t>or engineering for the Nation</a:t>
            </a:r>
            <a:r>
              <a:rPr lang="en-US" altLang="en-US" sz="2000" dirty="0"/>
              <a:t> at this point in their career.</a:t>
            </a:r>
            <a:endParaRPr kumimoji="0" lang="en-US" altLang="en-US" sz="2000" i="0" u="none" strike="noStrike" cap="none" normalizeH="0" baseline="0" dirty="0">
              <a:ln>
                <a:noFill/>
              </a:ln>
              <a:effectLst/>
            </a:endParaRPr>
          </a:p>
          <a:p>
            <a:pPr marL="238125" marR="0" lvl="0" indent="-225425" fontAlgn="base">
              <a:spcBef>
                <a:spcPct val="0"/>
              </a:spcBef>
              <a:spcAft>
                <a:spcPts val="1200"/>
              </a:spcAft>
              <a:buClrTx/>
              <a:buSzTx/>
            </a:pPr>
            <a:r>
              <a:rPr kumimoji="0" lang="en-US" altLang="en-US" sz="2000" i="0" u="none" strike="noStrike" cap="none" normalizeH="0" baseline="0" dirty="0">
                <a:ln>
                  <a:noFill/>
                </a:ln>
                <a:effectLst/>
              </a:rPr>
              <a:t>Is the nominee </a:t>
            </a:r>
            <a:r>
              <a:rPr lang="en-US" altLang="en-US" sz="2000" dirty="0"/>
              <a:t>recognized </a:t>
            </a:r>
            <a:r>
              <a:rPr kumimoji="0" lang="en-US" altLang="en-US" sz="2000" i="0" u="none" strike="noStrike" cap="none" normalizeH="0" baseline="0" dirty="0">
                <a:ln>
                  <a:noFill/>
                </a:ln>
                <a:effectLst/>
              </a:rPr>
              <a:t>by peers within their community?</a:t>
            </a:r>
          </a:p>
          <a:p>
            <a:pPr marL="238125" marR="0" lvl="0" indent="-225425" fontAlgn="base">
              <a:spcBef>
                <a:spcPct val="0"/>
              </a:spcBef>
              <a:spcAft>
                <a:spcPts val="1200"/>
              </a:spcAft>
              <a:buClrTx/>
              <a:buSzTx/>
            </a:pPr>
            <a:r>
              <a:rPr lang="en-US" altLang="en-US" sz="2000" dirty="0"/>
              <a:t>I</a:t>
            </a:r>
            <a:r>
              <a:rPr kumimoji="0" lang="en-US" altLang="en-US" sz="2000" i="0" u="none" strike="noStrike" cap="none" normalizeH="0" baseline="0" dirty="0">
                <a:ln>
                  <a:noFill/>
                </a:ln>
                <a:effectLst/>
              </a:rPr>
              <a:t>s the nominee recognized for substantial impact in fields in addition </a:t>
            </a:r>
            <a:br>
              <a:rPr kumimoji="0" lang="en-US" altLang="en-US" sz="2000" i="0" u="none" strike="noStrike" cap="none" normalizeH="0" baseline="0" dirty="0">
                <a:ln>
                  <a:noFill/>
                </a:ln>
                <a:effectLst/>
              </a:rPr>
            </a:br>
            <a:r>
              <a:rPr kumimoji="0" lang="en-US" altLang="en-US" sz="2000" i="0" u="none" strike="noStrike" cap="none" normalizeH="0" baseline="0" dirty="0">
                <a:ln>
                  <a:noFill/>
                </a:ln>
                <a:effectLst/>
              </a:rPr>
              <a:t>to their discipline, if appropriate?</a:t>
            </a:r>
          </a:p>
          <a:p>
            <a:pPr marL="238125" marR="0" lvl="0" indent="-225425" fontAlgn="base">
              <a:spcBef>
                <a:spcPct val="0"/>
              </a:spcBef>
              <a:spcAft>
                <a:spcPts val="1200"/>
              </a:spcAft>
              <a:buClrTx/>
              <a:buSzTx/>
            </a:pPr>
            <a:r>
              <a:rPr kumimoji="0" lang="en-US" altLang="en-US" sz="2000" i="0" u="none" strike="noStrike" cap="none" normalizeH="0" baseline="0" dirty="0">
                <a:ln>
                  <a:noFill/>
                </a:ln>
                <a:effectLst/>
              </a:rPr>
              <a:t>Are there contributions to innovation and industry, if appropriate?</a:t>
            </a:r>
          </a:p>
          <a:p>
            <a:pPr marL="238125" marR="0" lvl="0" indent="-225425" fontAlgn="base">
              <a:spcBef>
                <a:spcPct val="0"/>
              </a:spcBef>
              <a:spcAft>
                <a:spcPts val="1200"/>
              </a:spcAft>
              <a:buClrTx/>
              <a:buSzTx/>
            </a:pPr>
            <a:r>
              <a:rPr kumimoji="0" lang="en-US" altLang="en-US" sz="2000" i="0" u="none" strike="noStrike" cap="none" normalizeH="0" baseline="0" dirty="0">
                <a:ln>
                  <a:noFill/>
                </a:ln>
                <a:effectLst/>
              </a:rPr>
              <a:t>Have the nominee's contributions created significant positive </a:t>
            </a:r>
            <a:br>
              <a:rPr kumimoji="0" lang="en-US" altLang="en-US" sz="2000" i="0" u="none" strike="noStrike" cap="none" normalizeH="0" baseline="0" dirty="0">
                <a:ln>
                  <a:noFill/>
                </a:ln>
                <a:effectLst/>
              </a:rPr>
            </a:br>
            <a:r>
              <a:rPr kumimoji="0" lang="en-US" altLang="en-US" sz="2000" i="0" u="none" strike="noStrike" cap="none" normalizeH="0" baseline="0" dirty="0">
                <a:ln>
                  <a:noFill/>
                </a:ln>
                <a:effectLst/>
              </a:rPr>
              <a:t>impact for the Nation?</a:t>
            </a:r>
          </a:p>
          <a:p>
            <a:pPr marL="238125" marR="0" lvl="0" indent="-225425" fontAlgn="base">
              <a:spcBef>
                <a:spcPct val="0"/>
              </a:spcBef>
              <a:spcAft>
                <a:spcPts val="1200"/>
              </a:spcAft>
              <a:buClrTx/>
              <a:buSzTx/>
            </a:pPr>
            <a:r>
              <a:rPr kumimoji="0" lang="en-US" altLang="en-US" sz="2000" i="0" u="none" strike="noStrike" cap="none" normalizeH="0" baseline="0" dirty="0">
                <a:ln>
                  <a:noFill/>
                </a:ln>
                <a:effectLst/>
              </a:rPr>
              <a:t>Are the letters of reference from leaders in the field?  </a:t>
            </a:r>
            <a:br>
              <a:rPr kumimoji="0" lang="en-US" altLang="en-US" sz="2000" i="0" u="none" strike="noStrike" cap="none" normalizeH="0" baseline="0" dirty="0">
                <a:ln>
                  <a:noFill/>
                </a:ln>
                <a:effectLst/>
              </a:rPr>
            </a:br>
            <a:r>
              <a:rPr kumimoji="0" lang="en-US" altLang="en-US" sz="2000" i="0" u="none" strike="noStrike" cap="none" normalizeH="0" baseline="0" dirty="0">
                <a:ln>
                  <a:noFill/>
                </a:ln>
                <a:effectLst/>
              </a:rPr>
              <a:t>Do they describe </a:t>
            </a:r>
            <a:r>
              <a:rPr lang="en-US" altLang="en-US" sz="2000" dirty="0"/>
              <a:t>why the nominee stands out from peers?</a:t>
            </a:r>
            <a:r>
              <a:rPr kumimoji="0" lang="en-US" altLang="en-US" sz="2000" i="0" u="none" strike="noStrike" cap="none" normalizeH="0" baseline="0" dirty="0">
                <a:ln>
                  <a:noFill/>
                </a:ln>
                <a:effectLst/>
              </a:rPr>
              <a:t> </a:t>
            </a:r>
          </a:p>
        </p:txBody>
      </p:sp>
      <p:sp>
        <p:nvSpPr>
          <p:cNvPr id="12" name="Title 1">
            <a:extLst>
              <a:ext uri="{FF2B5EF4-FFF2-40B4-BE49-F238E27FC236}">
                <a16:creationId xmlns:a16="http://schemas.microsoft.com/office/drawing/2014/main" id="{19356AAE-6820-7F4E-83B3-930932604121}"/>
              </a:ext>
            </a:extLst>
          </p:cNvPr>
          <p:cNvSpPr txBox="1">
            <a:spLocks/>
          </p:cNvSpPr>
          <p:nvPr/>
        </p:nvSpPr>
        <p:spPr>
          <a:xfrm>
            <a:off x="363695" y="518649"/>
            <a:ext cx="9882278" cy="106763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mj-ea"/>
                <a:cs typeface="+mj-cs"/>
              </a:defRPr>
            </a:lvl1pPr>
          </a:lstStyle>
          <a:p>
            <a:r>
              <a:rPr lang="en-US" sz="4800" b="1" dirty="0">
                <a:solidFill>
                  <a:srgbClr val="184162"/>
                </a:solidFill>
              </a:rPr>
              <a:t>Key things reviewers look for…</a:t>
            </a:r>
            <a:br>
              <a:rPr lang="en-US" sz="2100" dirty="0">
                <a:solidFill>
                  <a:srgbClr val="184162"/>
                </a:solidFill>
              </a:rPr>
            </a:br>
            <a:br>
              <a:rPr lang="en-US" sz="2100" dirty="0">
                <a:solidFill>
                  <a:srgbClr val="184162"/>
                </a:solidFill>
              </a:rPr>
            </a:br>
            <a:endParaRPr lang="en-US" sz="2100" dirty="0">
              <a:solidFill>
                <a:srgbClr val="184162"/>
              </a:solidFill>
            </a:endParaRPr>
          </a:p>
        </p:txBody>
      </p:sp>
      <p:pic>
        <p:nvPicPr>
          <p:cNvPr id="14" name="Picture 13">
            <a:extLst>
              <a:ext uri="{FF2B5EF4-FFF2-40B4-BE49-F238E27FC236}">
                <a16:creationId xmlns:a16="http://schemas.microsoft.com/office/drawing/2014/main" id="{053C3E17-64C7-E047-A9D6-E4C195CAF0E3}"/>
              </a:ext>
            </a:extLst>
          </p:cNvPr>
          <p:cNvPicPr>
            <a:picLocks noChangeAspect="1"/>
          </p:cNvPicPr>
          <p:nvPr/>
        </p:nvPicPr>
        <p:blipFill>
          <a:blip r:embed="rId2"/>
          <a:stretch>
            <a:fillRect/>
          </a:stretch>
        </p:blipFill>
        <p:spPr>
          <a:xfrm>
            <a:off x="0" y="5905500"/>
            <a:ext cx="12192000" cy="952500"/>
          </a:xfrm>
          <a:prstGeom prst="rect">
            <a:avLst/>
          </a:prstGeom>
        </p:spPr>
      </p:pic>
      <p:sp>
        <p:nvSpPr>
          <p:cNvPr id="16" name="Rectangle 15">
            <a:extLst>
              <a:ext uri="{FF2B5EF4-FFF2-40B4-BE49-F238E27FC236}">
                <a16:creationId xmlns:a16="http://schemas.microsoft.com/office/drawing/2014/main" id="{4A526533-8A70-7E40-A39C-EB92E92DDF15}"/>
              </a:ext>
            </a:extLst>
          </p:cNvPr>
          <p:cNvSpPr/>
          <p:nvPr/>
        </p:nvSpPr>
        <p:spPr>
          <a:xfrm>
            <a:off x="0" y="5905500"/>
            <a:ext cx="12192000" cy="116928"/>
          </a:xfrm>
          <a:prstGeom prst="rect">
            <a:avLst/>
          </a:prstGeom>
          <a:solidFill>
            <a:srgbClr val="B8A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Note stack with pen&#10;&#10;Description automatically generated">
            <a:extLst>
              <a:ext uri="{FF2B5EF4-FFF2-40B4-BE49-F238E27FC236}">
                <a16:creationId xmlns:a16="http://schemas.microsoft.com/office/drawing/2014/main" id="{31F57896-4DB6-FB43-85F9-6B41CBCBCC5B}"/>
              </a:ext>
            </a:extLst>
          </p:cNvPr>
          <p:cNvPicPr>
            <a:picLocks noChangeAspect="1"/>
          </p:cNvPicPr>
          <p:nvPr/>
        </p:nvPicPr>
        <p:blipFill>
          <a:blip r:embed="rId3"/>
          <a:stretch>
            <a:fillRect/>
          </a:stretch>
        </p:blipFill>
        <p:spPr>
          <a:xfrm>
            <a:off x="9126037" y="2703443"/>
            <a:ext cx="2239871" cy="2239871"/>
          </a:xfrm>
          <a:prstGeom prst="rect">
            <a:avLst/>
          </a:prstGeom>
        </p:spPr>
      </p:pic>
      <p:sp>
        <p:nvSpPr>
          <p:cNvPr id="35" name="Slide Number Placeholder 34">
            <a:extLst>
              <a:ext uri="{FF2B5EF4-FFF2-40B4-BE49-F238E27FC236}">
                <a16:creationId xmlns:a16="http://schemas.microsoft.com/office/drawing/2014/main" id="{EDECEB59-6AAA-4140-A627-71B885C4C351}"/>
              </a:ext>
            </a:extLst>
          </p:cNvPr>
          <p:cNvSpPr>
            <a:spLocks noGrp="1"/>
          </p:cNvSpPr>
          <p:nvPr>
            <p:ph type="sldNum" sz="quarter" idx="12"/>
          </p:nvPr>
        </p:nvSpPr>
        <p:spPr/>
        <p:txBody>
          <a:bodyPr/>
          <a:lstStyle/>
          <a:p>
            <a:fld id="{4710E8EA-57F6-764C-8914-AEEABF058192}" type="slidenum">
              <a:rPr lang="en-US" smtClean="0"/>
              <a:t>9</a:t>
            </a:fld>
            <a:endParaRPr lang="en-US"/>
          </a:p>
        </p:txBody>
      </p:sp>
    </p:spTree>
    <p:extLst>
      <p:ext uri="{BB962C8B-B14F-4D97-AF65-F5344CB8AC3E}">
        <p14:creationId xmlns:p14="http://schemas.microsoft.com/office/powerpoint/2010/main" val="28653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SF">
      <a:dk1>
        <a:srgbClr val="000000"/>
      </a:dk1>
      <a:lt1>
        <a:srgbClr val="FFFFFF"/>
      </a:lt1>
      <a:dk2>
        <a:srgbClr val="44546A"/>
      </a:dk2>
      <a:lt2>
        <a:srgbClr val="E7E6E6"/>
      </a:lt2>
      <a:accent1>
        <a:srgbClr val="005699"/>
      </a:accent1>
      <a:accent2>
        <a:srgbClr val="99ADD2"/>
      </a:accent2>
      <a:accent3>
        <a:srgbClr val="D3B34E"/>
      </a:accent3>
      <a:accent4>
        <a:srgbClr val="0C5D7E"/>
      </a:accent4>
      <a:accent5>
        <a:srgbClr val="005699"/>
      </a:accent5>
      <a:accent6>
        <a:srgbClr val="050543"/>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D1239B3F99F4488B6B17BDD6D377F5" ma:contentTypeVersion="7" ma:contentTypeDescription="Create a new document." ma:contentTypeScope="" ma:versionID="619506c7c32ef70f521542f859a8823d">
  <xsd:schema xmlns:xsd="http://www.w3.org/2001/XMLSchema" xmlns:xs="http://www.w3.org/2001/XMLSchema" xmlns:p="http://schemas.microsoft.com/office/2006/metadata/properties" xmlns:ns2="b27c8928-e4fc-4852-b2fd-3e0d0e30c4d5" targetNamespace="http://schemas.microsoft.com/office/2006/metadata/properties" ma:root="true" ma:fieldsID="3ed45d0f74c7ef9b653f588271c3372a" ns2:_="">
    <xsd:import namespace="b27c8928-e4fc-4852-b2fd-3e0d0e30c4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c8928-e4fc-4852-b2fd-3e0d0e30c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19A5E1-F6B6-4EFC-B8AD-48B4980B8C07}">
  <ds:schemaRefs>
    <ds:schemaRef ds:uri="http://schemas.microsoft.com/sharepoint/v3/contenttype/forms"/>
  </ds:schemaRefs>
</ds:datastoreItem>
</file>

<file path=customXml/itemProps2.xml><?xml version="1.0" encoding="utf-8"?>
<ds:datastoreItem xmlns:ds="http://schemas.openxmlformats.org/officeDocument/2006/customXml" ds:itemID="{E3965370-828F-45E4-83F5-31404AD0C631}">
  <ds:schemaRefs>
    <ds:schemaRef ds:uri="b27c8928-e4fc-4852-b2fd-3e0d0e30c4d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5F1514-7E0D-4D4E-9126-BB34A13C5060}">
  <ds:schemaRefs>
    <ds:schemaRef ds:uri="b27c8928-e4fc-4852-b2fd-3e0d0e30c4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18066</TotalTime>
  <Words>1787</Words>
  <Application>Microsoft Office PowerPoint</Application>
  <PresentationFormat>Widescreen</PresentationFormat>
  <Paragraphs>159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Arial-BoldMT</vt:lpstr>
      <vt:lpstr>ArialMT</vt:lpstr>
      <vt:lpstr>Calibri</vt:lpstr>
      <vt:lpstr>Garamond</vt:lpstr>
      <vt:lpstr>Tw Cen MT</vt:lpstr>
      <vt:lpstr>Office Theme</vt:lpstr>
      <vt:lpstr>PowerPoint Presentation</vt:lpstr>
      <vt:lpstr>PowerPoint Presentation</vt:lpstr>
      <vt:lpstr>Eligibility &amp; Criteria</vt:lpstr>
      <vt:lpstr>PowerPoint Presentation</vt:lpstr>
      <vt:lpstr>Seeking  Excellent  and Diverse Nominations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efforts in submitting award nominations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Pugh Lev, Gayle</cp:lastModifiedBy>
  <cp:revision>175</cp:revision>
  <dcterms:created xsi:type="dcterms:W3CDTF">2020-09-04T16:24:30Z</dcterms:created>
  <dcterms:modified xsi:type="dcterms:W3CDTF">2021-07-21T15:10:27Z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0x01010056D1239B3F99F4488B6B17BDD6D377F5</vt:lpwstr>
  </property>
  <property fmtid="{D5CDD505-2E9C-101B-9397-08002B2CF9AE}" pid="3" name="NXPowerLiteLastOptimized">
    <vt:lpwstr>40261494</vt:lpwstr>
  </property>
  <property fmtid="{D5CDD505-2E9C-101B-9397-08002B2CF9AE}" pid="4" name="NXPowerLiteSettings">
    <vt:lpwstr>C900052003A000</vt:lpwstr>
  </property>
  <property fmtid="{D5CDD505-2E9C-101B-9397-08002B2CF9AE}" pid="5" name="NXPowerLiteVersion">
    <vt:lpwstr>D8.0.8</vt:lpwstr>
  </property>
</Properties>
</file>