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9"/>
  </p:notesMasterIdLst>
  <p:sldIdLst>
    <p:sldId id="256" r:id="rId2"/>
    <p:sldId id="257" r:id="rId3"/>
    <p:sldId id="258" r:id="rId4"/>
    <p:sldId id="259" r:id="rId5"/>
    <p:sldId id="260" r:id="rId6"/>
    <p:sldId id="261" r:id="rId7"/>
    <p:sldId id="262" r:id="rId8"/>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40946FE0-A2FC-4673-BA28-5B4C1DB5B6D0}">
  <a:tblStyle styleId="{40946FE0-A2FC-4673-BA28-5B4C1DB5B6D0}" styleName="Table_0">
    <a:wholeTbl>
      <a:tcTxStyle>
        <a:font>
          <a:latin typeface="Arial"/>
          <a:ea typeface="Arial"/>
          <a:cs typeface="Arial"/>
        </a:font>
        <a:srgbClr val="000000"/>
      </a:tcTxStyle>
      <a:tcStyle>
        <a:tcBdr>
          <a:left>
            <a:ln w="12700" cap="flat" cmpd="sng">
              <a:solidFill>
                <a:srgbClr val="000000"/>
              </a:solidFill>
              <a:prstDash val="solid"/>
              <a:round/>
              <a:headEnd type="none" w="sm" len="sm"/>
              <a:tailEnd type="none" w="sm" len="sm"/>
            </a:ln>
          </a:left>
          <a:right>
            <a:ln w="12700" cap="flat" cmpd="sng">
              <a:solidFill>
                <a:srgbClr val="000000"/>
              </a:solidFill>
              <a:prstDash val="solid"/>
              <a:round/>
              <a:headEnd type="none" w="sm" len="sm"/>
              <a:tailEnd type="none" w="sm" len="sm"/>
            </a:ln>
          </a:right>
          <a:top>
            <a:ln w="12700" cap="flat" cmpd="sng">
              <a:solidFill>
                <a:srgbClr val="000000"/>
              </a:solidFill>
              <a:prstDash val="solid"/>
              <a:round/>
              <a:headEnd type="none" w="sm" len="sm"/>
              <a:tailEnd type="none" w="sm" len="sm"/>
            </a:ln>
          </a:top>
          <a:bottom>
            <a:ln w="12700" cap="flat" cmpd="sng">
              <a:solidFill>
                <a:srgbClr val="000000"/>
              </a:solidFill>
              <a:prstDash val="solid"/>
              <a:round/>
              <a:headEnd type="none" w="sm" len="sm"/>
              <a:tailEnd type="none" w="sm" len="sm"/>
            </a:ln>
          </a:bottom>
          <a:insideH>
            <a:ln w="12700" cap="flat" cmpd="sng">
              <a:solidFill>
                <a:srgbClr val="000000"/>
              </a:solidFill>
              <a:prstDash val="solid"/>
              <a:round/>
              <a:headEnd type="none" w="sm" len="sm"/>
              <a:tailEnd type="none" w="sm" len="sm"/>
            </a:ln>
          </a:insideH>
          <a:insideV>
            <a:ln w="12700"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59"/>
  </p:normalViewPr>
  <p:slideViewPr>
    <p:cSldViewPr snapToGrid="0" snapToObjects="1">
      <p:cViewPr varScale="1">
        <p:scale>
          <a:sx n="141" d="100"/>
          <a:sy n="141" d="100"/>
        </p:scale>
        <p:origin x="704"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4f020ee4b9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g4f020ee4b9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g4f020ee4b9_0_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g4f020ee4b9_0_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4f020ee4b9_0_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4f020ee4b9_0_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g4f020ee4b9_0_1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g4f020ee4b9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
        <p:cNvGrpSpPr/>
        <p:nvPr/>
      </p:nvGrpSpPr>
      <p:grpSpPr>
        <a:xfrm>
          <a:off x="0" y="0"/>
          <a:ext cx="0" cy="0"/>
          <a:chOff x="0" y="0"/>
          <a:chExt cx="0" cy="0"/>
        </a:xfrm>
      </p:grpSpPr>
      <p:sp>
        <p:nvSpPr>
          <p:cNvPr id="80" name="Google Shape;80;g4f020ee4b9_0_3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1" name="Google Shape;81;g4f020ee4b9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4f020ee4b9_0_3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7" name="Google Shape;87;g4f020ee4b9_0_3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1600"/>
              </a:spcBef>
              <a:spcAft>
                <a:spcPts val="0"/>
              </a:spcAft>
              <a:buClr>
                <a:schemeClr val="dk2"/>
              </a:buClr>
              <a:buSzPts val="1400"/>
              <a:buChar char="○"/>
              <a:defRPr>
                <a:solidFill>
                  <a:schemeClr val="dk2"/>
                </a:solidFill>
              </a:defRPr>
            </a:lvl2pPr>
            <a:lvl3pPr marL="1371600" lvl="2" indent="-317500">
              <a:lnSpc>
                <a:spcPct val="115000"/>
              </a:lnSpc>
              <a:spcBef>
                <a:spcPts val="1600"/>
              </a:spcBef>
              <a:spcAft>
                <a:spcPts val="0"/>
              </a:spcAft>
              <a:buClr>
                <a:schemeClr val="dk2"/>
              </a:buClr>
              <a:buSzPts val="1400"/>
              <a:buChar char="■"/>
              <a:defRPr>
                <a:solidFill>
                  <a:schemeClr val="dk2"/>
                </a:solidFill>
              </a:defRPr>
            </a:lvl3pPr>
            <a:lvl4pPr marL="1828800" lvl="3" indent="-317500">
              <a:lnSpc>
                <a:spcPct val="115000"/>
              </a:lnSpc>
              <a:spcBef>
                <a:spcPts val="1600"/>
              </a:spcBef>
              <a:spcAft>
                <a:spcPts val="0"/>
              </a:spcAft>
              <a:buClr>
                <a:schemeClr val="dk2"/>
              </a:buClr>
              <a:buSzPts val="1400"/>
              <a:buChar char="●"/>
              <a:defRPr>
                <a:solidFill>
                  <a:schemeClr val="dk2"/>
                </a:solidFill>
              </a:defRPr>
            </a:lvl4pPr>
            <a:lvl5pPr marL="2286000" lvl="4" indent="-317500">
              <a:lnSpc>
                <a:spcPct val="115000"/>
              </a:lnSpc>
              <a:spcBef>
                <a:spcPts val="1600"/>
              </a:spcBef>
              <a:spcAft>
                <a:spcPts val="0"/>
              </a:spcAft>
              <a:buClr>
                <a:schemeClr val="dk2"/>
              </a:buClr>
              <a:buSzPts val="1400"/>
              <a:buChar char="○"/>
              <a:defRPr>
                <a:solidFill>
                  <a:schemeClr val="dk2"/>
                </a:solidFill>
              </a:defRPr>
            </a:lvl5pPr>
            <a:lvl6pPr marL="2743200" lvl="5" indent="-317500">
              <a:lnSpc>
                <a:spcPct val="115000"/>
              </a:lnSpc>
              <a:spcBef>
                <a:spcPts val="1600"/>
              </a:spcBef>
              <a:spcAft>
                <a:spcPts val="0"/>
              </a:spcAft>
              <a:buClr>
                <a:schemeClr val="dk2"/>
              </a:buClr>
              <a:buSzPts val="1400"/>
              <a:buChar char="■"/>
              <a:defRPr>
                <a:solidFill>
                  <a:schemeClr val="dk2"/>
                </a:solidFill>
              </a:defRPr>
            </a:lvl6pPr>
            <a:lvl7pPr marL="3200400" lvl="6" indent="-317500">
              <a:lnSpc>
                <a:spcPct val="115000"/>
              </a:lnSpc>
              <a:spcBef>
                <a:spcPts val="1600"/>
              </a:spcBef>
              <a:spcAft>
                <a:spcPts val="0"/>
              </a:spcAft>
              <a:buClr>
                <a:schemeClr val="dk2"/>
              </a:buClr>
              <a:buSzPts val="1400"/>
              <a:buChar char="●"/>
              <a:defRPr>
                <a:solidFill>
                  <a:schemeClr val="dk2"/>
                </a:solidFill>
              </a:defRPr>
            </a:lvl7pPr>
            <a:lvl8pPr marL="3657600" lvl="7" indent="-317500">
              <a:lnSpc>
                <a:spcPct val="115000"/>
              </a:lnSpc>
              <a:spcBef>
                <a:spcPts val="1600"/>
              </a:spcBef>
              <a:spcAft>
                <a:spcPts val="0"/>
              </a:spcAft>
              <a:buClr>
                <a:schemeClr val="dk2"/>
              </a:buClr>
              <a:buSzPts val="1400"/>
              <a:buChar char="○"/>
              <a:defRPr>
                <a:solidFill>
                  <a:schemeClr val="dk2"/>
                </a:solidFill>
              </a:defRPr>
            </a:lvl8pPr>
            <a:lvl9pPr marL="4114800" lvl="8" indent="-317500">
              <a:lnSpc>
                <a:spcPct val="115000"/>
              </a:lnSpc>
              <a:spcBef>
                <a:spcPts val="1600"/>
              </a:spcBef>
              <a:spcAft>
                <a:spcPts val="160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a:t>Diversity Statements in applications</a:t>
            </a:r>
            <a:endParaRPr/>
          </a:p>
        </p:txBody>
      </p:sp>
      <p:sp>
        <p:nvSpPr>
          <p:cNvPr id="55" name="Google Shape;55;p13"/>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a:t>Kristen Aponte &amp; Carolyn Brinkworth</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4"/>
          <p:cNvSpPr txBox="1">
            <a:spLocks noGrp="1"/>
          </p:cNvSpPr>
          <p:nvPr>
            <p:ph type="title"/>
          </p:nvPr>
        </p:nvSpPr>
        <p:spPr>
          <a:xfrm>
            <a:off x="311700" y="445025"/>
            <a:ext cx="86124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t>What’s the purpose of a diversity statement?  </a:t>
            </a:r>
            <a:endParaRPr dirty="0"/>
          </a:p>
        </p:txBody>
      </p:sp>
      <p:sp>
        <p:nvSpPr>
          <p:cNvPr id="61" name="Google Shape;61;p1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SzPts val="1800"/>
              <a:buChar char="●"/>
            </a:pPr>
            <a:r>
              <a:rPr lang="en" dirty="0"/>
              <a:t>Case for diversity and efforts being made</a:t>
            </a:r>
            <a:endParaRPr dirty="0"/>
          </a:p>
          <a:p>
            <a:pPr marL="457200" lvl="0" indent="-342900" algn="l" rtl="0">
              <a:spcBef>
                <a:spcPts val="0"/>
              </a:spcBef>
              <a:spcAft>
                <a:spcPts val="0"/>
              </a:spcAft>
              <a:buSzPts val="1800"/>
              <a:buChar char="●"/>
            </a:pPr>
            <a:r>
              <a:rPr lang="en" dirty="0"/>
              <a:t>Critical piece is that we (and universities) are trying to find folks who will be inclusive, not only from underrepresented positions</a:t>
            </a:r>
            <a:endParaRP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p15"/>
          <p:cNvSpPr txBox="1">
            <a:spLocks noGrp="1"/>
          </p:cNvSpPr>
          <p:nvPr>
            <p:ph type="title"/>
          </p:nvPr>
        </p:nvSpPr>
        <p:spPr>
          <a:xfrm>
            <a:off x="118675" y="445025"/>
            <a:ext cx="88884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t>What do you need to consider before writing?  </a:t>
            </a:r>
            <a:endParaRPr dirty="0"/>
          </a:p>
        </p:txBody>
      </p:sp>
      <p:sp>
        <p:nvSpPr>
          <p:cNvPr id="67" name="Google Shape;67;p15"/>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SzPts val="1800"/>
              <a:buChar char="●"/>
            </a:pPr>
            <a:r>
              <a:rPr lang="en"/>
              <a:t>Before you get started think about how you define “diversity”, “equity”, and “inclusion”</a:t>
            </a:r>
            <a:endParaRPr/>
          </a:p>
          <a:p>
            <a:pPr marL="914400" lvl="1" indent="-317500" algn="l" rtl="0">
              <a:spcBef>
                <a:spcPts val="0"/>
              </a:spcBef>
              <a:spcAft>
                <a:spcPts val="0"/>
              </a:spcAft>
              <a:buSzPts val="1400"/>
              <a:buChar char="○"/>
            </a:pPr>
            <a:r>
              <a:rPr lang="en"/>
              <a:t>What kinds of diversity are you thinking of in these definitions. Are you missing anything? </a:t>
            </a:r>
            <a:endParaRPr/>
          </a:p>
          <a:p>
            <a:pPr marL="457200" lvl="0" indent="-342900" algn="l" rtl="0">
              <a:spcBef>
                <a:spcPts val="0"/>
              </a:spcBef>
              <a:spcAft>
                <a:spcPts val="0"/>
              </a:spcAft>
              <a:buSzPts val="1800"/>
              <a:buChar char="●"/>
            </a:pPr>
            <a:r>
              <a:rPr lang="en"/>
              <a:t>Think about how your identities have shaped your experiences in academia? </a:t>
            </a:r>
            <a:endParaRPr/>
          </a:p>
          <a:p>
            <a:pPr marL="914400" lvl="1" indent="-317500" algn="l" rtl="0">
              <a:spcBef>
                <a:spcPts val="0"/>
              </a:spcBef>
              <a:spcAft>
                <a:spcPts val="0"/>
              </a:spcAft>
              <a:buSzPts val="1400"/>
              <a:buChar char="○"/>
            </a:pPr>
            <a:r>
              <a:rPr lang="en"/>
              <a:t>How is your experience the same or different from others with identities that are different from yours? </a:t>
            </a:r>
            <a:endParaRPr/>
          </a:p>
          <a:p>
            <a:pPr marL="457200" lvl="0" indent="-342900" algn="l" rtl="0">
              <a:spcBef>
                <a:spcPts val="0"/>
              </a:spcBef>
              <a:spcAft>
                <a:spcPts val="0"/>
              </a:spcAft>
              <a:buSzPts val="1800"/>
              <a:buChar char="●"/>
            </a:pPr>
            <a:r>
              <a:rPr lang="en"/>
              <a:t>Think honestly about your experiences. If you don’t have any, don’t make something up- talk about what you will do to seek out opportunities for learning and better ways to do this work?</a:t>
            </a:r>
            <a:r>
              <a:rPr lang="en" sz="1400"/>
              <a:t> </a:t>
            </a:r>
            <a:endParaRPr sz="14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2" name="Google Shape;72;p1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t>What do you need to include? </a:t>
            </a:r>
            <a:endParaRPr dirty="0"/>
          </a:p>
        </p:txBody>
      </p:sp>
      <p:sp>
        <p:nvSpPr>
          <p:cNvPr id="73" name="Google Shape;73;p16"/>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SzPts val="1800"/>
              <a:buChar char="●"/>
            </a:pPr>
            <a:r>
              <a:rPr lang="en"/>
              <a:t>Statement of values</a:t>
            </a:r>
            <a:endParaRPr/>
          </a:p>
          <a:p>
            <a:pPr marL="914400" lvl="1" indent="-317500" algn="l" rtl="0">
              <a:spcBef>
                <a:spcPts val="0"/>
              </a:spcBef>
              <a:spcAft>
                <a:spcPts val="0"/>
              </a:spcAft>
              <a:buSzPts val="1400"/>
              <a:buChar char="○"/>
            </a:pPr>
            <a:r>
              <a:rPr lang="en"/>
              <a:t>Why DEI is important</a:t>
            </a:r>
            <a:endParaRPr/>
          </a:p>
          <a:p>
            <a:pPr marL="914400" lvl="1" indent="-317500" algn="l" rtl="0">
              <a:spcBef>
                <a:spcPts val="0"/>
              </a:spcBef>
              <a:spcAft>
                <a:spcPts val="0"/>
              </a:spcAft>
              <a:buSzPts val="1400"/>
              <a:buChar char="○"/>
            </a:pPr>
            <a:r>
              <a:rPr lang="en"/>
              <a:t>How your identities have shaped your experiences</a:t>
            </a:r>
            <a:endParaRPr/>
          </a:p>
          <a:p>
            <a:pPr marL="457200" lvl="0" indent="-342900" algn="l" rtl="0">
              <a:spcBef>
                <a:spcPts val="0"/>
              </a:spcBef>
              <a:spcAft>
                <a:spcPts val="0"/>
              </a:spcAft>
              <a:buSzPts val="1800"/>
              <a:buChar char="●"/>
            </a:pPr>
            <a:r>
              <a:rPr lang="en"/>
              <a:t>Recognition of how your identity affects the way you interact with others and experience the world</a:t>
            </a:r>
            <a:endParaRPr/>
          </a:p>
          <a:p>
            <a:pPr marL="914400" lvl="1" indent="-317500" algn="l" rtl="0">
              <a:spcBef>
                <a:spcPts val="0"/>
              </a:spcBef>
              <a:spcAft>
                <a:spcPts val="0"/>
              </a:spcAft>
              <a:buSzPts val="1400"/>
              <a:buChar char="○"/>
            </a:pPr>
            <a:r>
              <a:rPr lang="en"/>
              <a:t>How have your identities informed your teaching or research? </a:t>
            </a:r>
            <a:endParaRPr/>
          </a:p>
          <a:p>
            <a:pPr marL="457200" lvl="0" indent="-342900" algn="l" rtl="0">
              <a:spcBef>
                <a:spcPts val="0"/>
              </a:spcBef>
              <a:spcAft>
                <a:spcPts val="0"/>
              </a:spcAft>
              <a:buSzPts val="1800"/>
              <a:buChar char="●"/>
            </a:pPr>
            <a:r>
              <a:rPr lang="en"/>
              <a:t>Tangible experiences/efforts</a:t>
            </a:r>
            <a:endParaRPr/>
          </a:p>
          <a:p>
            <a:pPr marL="457200" lvl="0" indent="-342900" algn="l" rtl="0">
              <a:spcBef>
                <a:spcPts val="0"/>
              </a:spcBef>
              <a:spcAft>
                <a:spcPts val="0"/>
              </a:spcAft>
              <a:buSzPts val="1800"/>
              <a:buChar char="●"/>
            </a:pPr>
            <a:r>
              <a:rPr lang="en"/>
              <a:t>What are your future plans for supporting DEI in your new workplace?</a:t>
            </a:r>
            <a:endParaRPr/>
          </a:p>
          <a:p>
            <a:pPr marL="914400" lvl="0" indent="0" algn="l" rtl="0">
              <a:spcBef>
                <a:spcPts val="1600"/>
              </a:spcBef>
              <a:spcAft>
                <a:spcPts val="1600"/>
              </a:spcAft>
              <a:buNone/>
            </a:pP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graphicFrame>
        <p:nvGraphicFramePr>
          <p:cNvPr id="78" name="Google Shape;78;p17"/>
          <p:cNvGraphicFramePr/>
          <p:nvPr/>
        </p:nvGraphicFramePr>
        <p:xfrm>
          <a:off x="0" y="82725"/>
          <a:ext cx="9074500" cy="4866640"/>
        </p:xfrm>
        <a:graphic>
          <a:graphicData uri="http://schemas.openxmlformats.org/drawingml/2006/table">
            <a:tbl>
              <a:tblPr>
                <a:noFill/>
                <a:tableStyleId>{40946FE0-A2FC-4673-BA28-5B4C1DB5B6D0}</a:tableStyleId>
              </a:tblPr>
              <a:tblGrid>
                <a:gridCol w="1221800">
                  <a:extLst>
                    <a:ext uri="{9D8B030D-6E8A-4147-A177-3AD203B41FA5}">
                      <a16:colId xmlns:a16="http://schemas.microsoft.com/office/drawing/2014/main" val="20000"/>
                    </a:ext>
                  </a:extLst>
                </a:gridCol>
                <a:gridCol w="1704625">
                  <a:extLst>
                    <a:ext uri="{9D8B030D-6E8A-4147-A177-3AD203B41FA5}">
                      <a16:colId xmlns:a16="http://schemas.microsoft.com/office/drawing/2014/main" val="20001"/>
                    </a:ext>
                  </a:extLst>
                </a:gridCol>
                <a:gridCol w="1563700">
                  <a:extLst>
                    <a:ext uri="{9D8B030D-6E8A-4147-A177-3AD203B41FA5}">
                      <a16:colId xmlns:a16="http://schemas.microsoft.com/office/drawing/2014/main" val="20002"/>
                    </a:ext>
                  </a:extLst>
                </a:gridCol>
                <a:gridCol w="2040975">
                  <a:extLst>
                    <a:ext uri="{9D8B030D-6E8A-4147-A177-3AD203B41FA5}">
                      <a16:colId xmlns:a16="http://schemas.microsoft.com/office/drawing/2014/main" val="20003"/>
                    </a:ext>
                  </a:extLst>
                </a:gridCol>
                <a:gridCol w="2543400">
                  <a:extLst>
                    <a:ext uri="{9D8B030D-6E8A-4147-A177-3AD203B41FA5}">
                      <a16:colId xmlns:a16="http://schemas.microsoft.com/office/drawing/2014/main" val="20004"/>
                    </a:ext>
                  </a:extLst>
                </a:gridCol>
              </a:tblGrid>
              <a:tr h="159925">
                <a:tc>
                  <a:txBody>
                    <a:bodyPr/>
                    <a:lstStyle/>
                    <a:p>
                      <a:pPr marL="0" lvl="0" indent="0" algn="l" rtl="0">
                        <a:spcBef>
                          <a:spcPts val="0"/>
                        </a:spcBef>
                        <a:spcAft>
                          <a:spcPts val="0"/>
                        </a:spcAft>
                        <a:buNone/>
                      </a:pPr>
                      <a:r>
                        <a:rPr lang="en" sz="1100" b="1"/>
                        <a:t>Evaluation Criteria</a:t>
                      </a:r>
                      <a:endParaRPr sz="1100" b="1"/>
                    </a:p>
                  </a:txBody>
                  <a:tcPr marL="63500" marR="63500" marT="63500" marB="63500"/>
                </a:tc>
                <a:tc>
                  <a:txBody>
                    <a:bodyPr/>
                    <a:lstStyle/>
                    <a:p>
                      <a:pPr marL="0" lvl="0" indent="0" algn="l" rtl="0">
                        <a:spcBef>
                          <a:spcPts val="0"/>
                        </a:spcBef>
                        <a:spcAft>
                          <a:spcPts val="0"/>
                        </a:spcAft>
                        <a:buNone/>
                      </a:pPr>
                      <a:r>
                        <a:rPr lang="en" sz="1100" b="1"/>
                        <a:t>Unsatisfactory</a:t>
                      </a:r>
                      <a:endParaRPr sz="1100" b="1"/>
                    </a:p>
                  </a:txBody>
                  <a:tcPr marL="63500" marR="63500" marT="63500" marB="63500"/>
                </a:tc>
                <a:tc>
                  <a:txBody>
                    <a:bodyPr/>
                    <a:lstStyle/>
                    <a:p>
                      <a:pPr marL="0" lvl="0" indent="0" algn="l" rtl="0">
                        <a:spcBef>
                          <a:spcPts val="0"/>
                        </a:spcBef>
                        <a:spcAft>
                          <a:spcPts val="0"/>
                        </a:spcAft>
                        <a:buNone/>
                      </a:pPr>
                      <a:r>
                        <a:rPr lang="en" sz="1100" b="1"/>
                        <a:t>Improvement Needed</a:t>
                      </a:r>
                      <a:endParaRPr sz="1100" b="1"/>
                    </a:p>
                  </a:txBody>
                  <a:tcPr marL="63500" marR="63500" marT="63500" marB="63500"/>
                </a:tc>
                <a:tc>
                  <a:txBody>
                    <a:bodyPr/>
                    <a:lstStyle/>
                    <a:p>
                      <a:pPr marL="0" lvl="0" indent="0" algn="l" rtl="0">
                        <a:spcBef>
                          <a:spcPts val="0"/>
                        </a:spcBef>
                        <a:spcAft>
                          <a:spcPts val="0"/>
                        </a:spcAft>
                        <a:buNone/>
                      </a:pPr>
                      <a:r>
                        <a:rPr lang="en" sz="1100" b="1"/>
                        <a:t>Meets Expectations</a:t>
                      </a:r>
                      <a:endParaRPr sz="1100" b="1"/>
                    </a:p>
                  </a:txBody>
                  <a:tcPr marL="63500" marR="63500" marT="63500" marB="63500"/>
                </a:tc>
                <a:tc>
                  <a:txBody>
                    <a:bodyPr/>
                    <a:lstStyle/>
                    <a:p>
                      <a:pPr marL="0" lvl="0" indent="0" algn="l" rtl="0">
                        <a:spcBef>
                          <a:spcPts val="0"/>
                        </a:spcBef>
                        <a:spcAft>
                          <a:spcPts val="0"/>
                        </a:spcAft>
                        <a:buNone/>
                      </a:pPr>
                      <a:r>
                        <a:rPr lang="en" sz="1100" b="1"/>
                        <a:t>Exceeds Expectations</a:t>
                      </a:r>
                      <a:endParaRPr sz="1100" b="1"/>
                    </a:p>
                  </a:txBody>
                  <a:tcPr marL="63500" marR="63500" marT="63500" marB="63500"/>
                </a:tc>
                <a:extLst>
                  <a:ext uri="{0D108BD9-81ED-4DB2-BD59-A6C34878D82A}">
                    <a16:rowId xmlns:a16="http://schemas.microsoft.com/office/drawing/2014/main" val="10000"/>
                  </a:ext>
                </a:extLst>
              </a:tr>
              <a:tr h="894950">
                <a:tc>
                  <a:txBody>
                    <a:bodyPr/>
                    <a:lstStyle/>
                    <a:p>
                      <a:pPr marL="0" lvl="0" indent="0" algn="l" rtl="0">
                        <a:spcBef>
                          <a:spcPts val="0"/>
                        </a:spcBef>
                        <a:spcAft>
                          <a:spcPts val="0"/>
                        </a:spcAft>
                        <a:buNone/>
                      </a:pPr>
                      <a:r>
                        <a:rPr lang="en" sz="1100" b="1"/>
                        <a:t>Statement of values</a:t>
                      </a:r>
                      <a:endParaRPr sz="1100" b="1"/>
                    </a:p>
                  </a:txBody>
                  <a:tcPr marL="63500" marR="63500" marT="63500" marB="63500"/>
                </a:tc>
                <a:tc>
                  <a:txBody>
                    <a:bodyPr/>
                    <a:lstStyle/>
                    <a:p>
                      <a:pPr marL="0" lvl="0" indent="0" algn="l" rtl="0">
                        <a:spcBef>
                          <a:spcPts val="0"/>
                        </a:spcBef>
                        <a:spcAft>
                          <a:spcPts val="0"/>
                        </a:spcAft>
                        <a:buNone/>
                      </a:pPr>
                      <a:r>
                        <a:rPr lang="en" sz="1100"/>
                        <a:t>Fails to see or articulate barriers facing underrepresented individuals in STEM, or fails to understand which groups are underrepresented in the field</a:t>
                      </a:r>
                      <a:endParaRPr sz="1100"/>
                    </a:p>
                  </a:txBody>
                  <a:tcPr marL="63500" marR="63500" marT="63500" marB="63500"/>
                </a:tc>
                <a:tc>
                  <a:txBody>
                    <a:bodyPr/>
                    <a:lstStyle/>
                    <a:p>
                      <a:pPr marL="0" lvl="0" indent="0" algn="l" rtl="0">
                        <a:spcBef>
                          <a:spcPts val="0"/>
                        </a:spcBef>
                        <a:spcAft>
                          <a:spcPts val="0"/>
                        </a:spcAft>
                        <a:buNone/>
                      </a:pPr>
                      <a:r>
                        <a:rPr lang="en" sz="1100"/>
                        <a:t>Articulates some barriers to some URGs in STEM, but tends to focus on “diversity of thought” or only on  women </a:t>
                      </a:r>
                      <a:endParaRPr sz="1100"/>
                    </a:p>
                  </a:txBody>
                  <a:tcPr marL="63500" marR="63500" marT="63500" marB="63500"/>
                </a:tc>
                <a:tc>
                  <a:txBody>
                    <a:bodyPr/>
                    <a:lstStyle/>
                    <a:p>
                      <a:pPr marL="0" lvl="0" indent="0" algn="l" rtl="0">
                        <a:spcBef>
                          <a:spcPts val="0"/>
                        </a:spcBef>
                        <a:spcAft>
                          <a:spcPts val="0"/>
                        </a:spcAft>
                        <a:buNone/>
                      </a:pPr>
                      <a:r>
                        <a:rPr lang="en" sz="1100"/>
                        <a:t>Understands and articulates that barriers exist for multiple identities and the impact these barriers have. Articulates the importance of DEI to science</a:t>
                      </a:r>
                      <a:endParaRPr sz="1100"/>
                    </a:p>
                  </a:txBody>
                  <a:tcPr marL="63500" marR="63500" marT="63500" marB="63500"/>
                </a:tc>
                <a:tc>
                  <a:txBody>
                    <a:bodyPr/>
                    <a:lstStyle/>
                    <a:p>
                      <a:pPr marL="0" lvl="0" indent="0" algn="l" rtl="0">
                        <a:spcBef>
                          <a:spcPts val="0"/>
                        </a:spcBef>
                        <a:spcAft>
                          <a:spcPts val="0"/>
                        </a:spcAft>
                        <a:buNone/>
                      </a:pPr>
                      <a:r>
                        <a:rPr lang="en" sz="1100"/>
                        <a:t>Understands and articulates that barriers exist for multiple identities and talks about the intersections of those identities. Articulates the importance of DEI to science</a:t>
                      </a:r>
                      <a:endParaRPr sz="1100"/>
                    </a:p>
                  </a:txBody>
                  <a:tcPr marL="63500" marR="63500" marT="63500" marB="63500"/>
                </a:tc>
                <a:extLst>
                  <a:ext uri="{0D108BD9-81ED-4DB2-BD59-A6C34878D82A}">
                    <a16:rowId xmlns:a16="http://schemas.microsoft.com/office/drawing/2014/main" val="10001"/>
                  </a:ext>
                </a:extLst>
              </a:tr>
              <a:tr h="1078700">
                <a:tc>
                  <a:txBody>
                    <a:bodyPr/>
                    <a:lstStyle/>
                    <a:p>
                      <a:pPr marL="0" lvl="0" indent="0" algn="l" rtl="0">
                        <a:spcBef>
                          <a:spcPts val="0"/>
                        </a:spcBef>
                        <a:spcAft>
                          <a:spcPts val="0"/>
                        </a:spcAft>
                        <a:buNone/>
                      </a:pPr>
                      <a:r>
                        <a:rPr lang="en" sz="1100" b="1"/>
                        <a:t>Past contributions to foster and encourage a diverse and inclusive environment </a:t>
                      </a:r>
                      <a:endParaRPr sz="1100" b="1"/>
                    </a:p>
                  </a:txBody>
                  <a:tcPr marL="63500" marR="63500" marT="63500" marB="63500"/>
                </a:tc>
                <a:tc>
                  <a:txBody>
                    <a:bodyPr/>
                    <a:lstStyle/>
                    <a:p>
                      <a:pPr marL="0" lvl="0" indent="0" algn="l" rtl="0">
                        <a:spcBef>
                          <a:spcPts val="0"/>
                        </a:spcBef>
                        <a:spcAft>
                          <a:spcPts val="0"/>
                        </a:spcAft>
                        <a:buNone/>
                      </a:pPr>
                      <a:r>
                        <a:rPr lang="en" sz="1100"/>
                        <a:t>Does not demonstrate any concrete contributions in the past</a:t>
                      </a:r>
                      <a:endParaRPr sz="1100"/>
                    </a:p>
                  </a:txBody>
                  <a:tcPr marL="63500" marR="63500" marT="63500" marB="63500"/>
                </a:tc>
                <a:tc>
                  <a:txBody>
                    <a:bodyPr/>
                    <a:lstStyle/>
                    <a:p>
                      <a:pPr marL="0" lvl="0" indent="0" algn="l" rtl="0">
                        <a:spcBef>
                          <a:spcPts val="0"/>
                        </a:spcBef>
                        <a:spcAft>
                          <a:spcPts val="0"/>
                        </a:spcAft>
                        <a:buNone/>
                      </a:pPr>
                      <a:r>
                        <a:rPr lang="en" sz="1100"/>
                        <a:t>Talks vaguely about encouraging welcoming spaces without any concrete examples about what they have put in place to achieve this</a:t>
                      </a:r>
                      <a:endParaRPr sz="1100"/>
                    </a:p>
                  </a:txBody>
                  <a:tcPr marL="63500" marR="63500" marT="63500" marB="63500"/>
                </a:tc>
                <a:tc>
                  <a:txBody>
                    <a:bodyPr/>
                    <a:lstStyle/>
                    <a:p>
                      <a:pPr marL="0" lvl="0" indent="0" algn="l" rtl="0">
                        <a:spcBef>
                          <a:spcPts val="0"/>
                        </a:spcBef>
                        <a:spcAft>
                          <a:spcPts val="0"/>
                        </a:spcAft>
                        <a:buNone/>
                      </a:pPr>
                      <a:r>
                        <a:rPr lang="en" sz="1100"/>
                        <a:t>Talks about concrete steps that they have taken to be involved in or lead efforts to develop diverse and inclusive spaces. Efforts tend to be local (e.g. in the classroom) rather than departmental or institutional</a:t>
                      </a:r>
                      <a:endParaRPr sz="1100"/>
                    </a:p>
                  </a:txBody>
                  <a:tcPr marL="63500" marR="63500" marT="63500" marB="63500"/>
                </a:tc>
                <a:tc>
                  <a:txBody>
                    <a:bodyPr/>
                    <a:lstStyle/>
                    <a:p>
                      <a:pPr marL="0" lvl="0" indent="0" algn="l" rtl="0">
                        <a:spcBef>
                          <a:spcPts val="0"/>
                        </a:spcBef>
                        <a:spcAft>
                          <a:spcPts val="0"/>
                        </a:spcAft>
                        <a:buNone/>
                      </a:pPr>
                      <a:r>
                        <a:rPr lang="en" sz="1100"/>
                        <a:t>Talks about efforts that they have co-led or created that have been transformational in diversifying spaces or changing workplace culture at the departmental or institutional level</a:t>
                      </a:r>
                      <a:endParaRPr sz="1100"/>
                    </a:p>
                  </a:txBody>
                  <a:tcPr marL="63500" marR="63500" marT="63500" marB="63500"/>
                </a:tc>
                <a:extLst>
                  <a:ext uri="{0D108BD9-81ED-4DB2-BD59-A6C34878D82A}">
                    <a16:rowId xmlns:a16="http://schemas.microsoft.com/office/drawing/2014/main" val="10002"/>
                  </a:ext>
                </a:extLst>
              </a:tr>
              <a:tr h="1170575">
                <a:tc>
                  <a:txBody>
                    <a:bodyPr/>
                    <a:lstStyle/>
                    <a:p>
                      <a:pPr marL="0" lvl="0" indent="0" algn="l" rtl="0">
                        <a:spcBef>
                          <a:spcPts val="0"/>
                        </a:spcBef>
                        <a:spcAft>
                          <a:spcPts val="0"/>
                        </a:spcAft>
                        <a:buNone/>
                      </a:pPr>
                      <a:r>
                        <a:rPr lang="en" sz="1100" b="1"/>
                        <a:t>Your planned future contributions to actively foster and encourage a diverse and inclusive environment </a:t>
                      </a:r>
                      <a:endParaRPr sz="1100" b="1"/>
                    </a:p>
                  </a:txBody>
                  <a:tcPr marL="63500" marR="63500" marT="63500" marB="63500"/>
                </a:tc>
                <a:tc>
                  <a:txBody>
                    <a:bodyPr/>
                    <a:lstStyle/>
                    <a:p>
                      <a:pPr marL="0" lvl="0" indent="0" algn="l" rtl="0">
                        <a:spcBef>
                          <a:spcPts val="0"/>
                        </a:spcBef>
                        <a:spcAft>
                          <a:spcPts val="0"/>
                        </a:spcAft>
                        <a:buNone/>
                      </a:pPr>
                      <a:r>
                        <a:rPr lang="en" sz="1100"/>
                        <a:t>Has no concrete plans about how to foster and encourage diverse and inclusive environments at UCAR</a:t>
                      </a:r>
                      <a:endParaRPr sz="1100"/>
                    </a:p>
                  </a:txBody>
                  <a:tcPr marL="63500" marR="63500" marT="63500" marB="63500"/>
                </a:tc>
                <a:tc>
                  <a:txBody>
                    <a:bodyPr/>
                    <a:lstStyle/>
                    <a:p>
                      <a:pPr marL="0" lvl="0" indent="0" algn="l" rtl="0">
                        <a:spcBef>
                          <a:spcPts val="0"/>
                        </a:spcBef>
                        <a:spcAft>
                          <a:spcPts val="0"/>
                        </a:spcAft>
                        <a:buNone/>
                      </a:pPr>
                      <a:r>
                        <a:rPr lang="en" sz="1100"/>
                        <a:t>Talks vaguely about future plans or contributions, often at an interpersonal level</a:t>
                      </a:r>
                      <a:endParaRPr sz="1100"/>
                    </a:p>
                  </a:txBody>
                  <a:tcPr marL="63500" marR="63500" marT="63500" marB="63500"/>
                </a:tc>
                <a:tc>
                  <a:txBody>
                    <a:bodyPr/>
                    <a:lstStyle/>
                    <a:p>
                      <a:pPr marL="0" lvl="0" indent="0" algn="l" rtl="0">
                        <a:spcBef>
                          <a:spcPts val="0"/>
                        </a:spcBef>
                        <a:spcAft>
                          <a:spcPts val="0"/>
                        </a:spcAft>
                        <a:buNone/>
                      </a:pPr>
                      <a:r>
                        <a:rPr lang="en" sz="1100"/>
                        <a:t>Has concrete plans for how they will work to increase diversity and inclusion at UCAR. Tends to be at a local level (e.g. mentoring students, creating inclusive and diverse teams) and could reach into UCAR at an institutional level</a:t>
                      </a:r>
                      <a:endParaRPr sz="1100"/>
                    </a:p>
                  </a:txBody>
                  <a:tcPr marL="63500" marR="63500" marT="63500" marB="63500"/>
                </a:tc>
                <a:tc>
                  <a:txBody>
                    <a:bodyPr/>
                    <a:lstStyle/>
                    <a:p>
                      <a:pPr marL="0" lvl="0" indent="0" algn="l" rtl="0">
                        <a:spcBef>
                          <a:spcPts val="0"/>
                        </a:spcBef>
                        <a:spcAft>
                          <a:spcPts val="0"/>
                        </a:spcAft>
                        <a:buNone/>
                      </a:pPr>
                      <a:r>
                        <a:rPr lang="en" sz="1100"/>
                        <a:t>Has concrete plans for how they will work to create high impact opportunities to increase diversity and inclusion- not only across UCAR at an institutional level but also at a structural level within the Earth System or related Science and technology field.</a:t>
                      </a:r>
                      <a:endParaRPr sz="1100"/>
                    </a:p>
                  </a:txBody>
                  <a:tcPr marL="63500" marR="63500" marT="63500" marB="63500"/>
                </a:tc>
                <a:extLst>
                  <a:ext uri="{0D108BD9-81ED-4DB2-BD59-A6C34878D82A}">
                    <a16:rowId xmlns:a16="http://schemas.microsoft.com/office/drawing/2014/main" val="10003"/>
                  </a:ext>
                </a:extLst>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2"/>
        <p:cNvGrpSpPr/>
        <p:nvPr/>
      </p:nvGrpSpPr>
      <p:grpSpPr>
        <a:xfrm>
          <a:off x="0" y="0"/>
          <a:ext cx="0" cy="0"/>
          <a:chOff x="0" y="0"/>
          <a:chExt cx="0" cy="0"/>
        </a:xfrm>
      </p:grpSpPr>
      <p:sp>
        <p:nvSpPr>
          <p:cNvPr id="83" name="Google Shape;83;p18"/>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t>Review examples of Diversity statements</a:t>
            </a:r>
            <a:endParaRPr dirty="0"/>
          </a:p>
        </p:txBody>
      </p:sp>
      <p:sp>
        <p:nvSpPr>
          <p:cNvPr id="84" name="Google Shape;84;p18"/>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SzPts val="1800"/>
              <a:buChar char="●"/>
            </a:pPr>
            <a:r>
              <a:rPr lang="en"/>
              <a:t>Discuss strengths and weaknesses of these statements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Google Shape;89;p19"/>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Your diversity statements</a:t>
            </a:r>
            <a:endParaRPr/>
          </a:p>
        </p:txBody>
      </p:sp>
      <p:sp>
        <p:nvSpPr>
          <p:cNvPr id="90" name="Google Shape;90;p19"/>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SzPts val="1800"/>
              <a:buChar char="●"/>
            </a:pPr>
            <a:r>
              <a:rPr lang="en"/>
              <a:t>Interview each other using these questions: </a:t>
            </a:r>
            <a:endParaRPr/>
          </a:p>
          <a:p>
            <a:pPr marL="457200" lvl="0" indent="0" algn="l" rtl="0">
              <a:lnSpc>
                <a:spcPct val="165600"/>
              </a:lnSpc>
              <a:spcBef>
                <a:spcPts val="1600"/>
              </a:spcBef>
              <a:spcAft>
                <a:spcPts val="0"/>
              </a:spcAft>
              <a:buNone/>
            </a:pPr>
            <a:r>
              <a:rPr lang="en" sz="1100" b="1">
                <a:solidFill>
                  <a:schemeClr val="dk1"/>
                </a:solidFill>
                <a:latin typeface="Verdana"/>
                <a:ea typeface="Verdana"/>
                <a:cs typeface="Verdana"/>
                <a:sym typeface="Verdana"/>
              </a:rPr>
              <a:t>1.</a:t>
            </a:r>
            <a:r>
              <a:rPr lang="en" sz="1100">
                <a:solidFill>
                  <a:schemeClr val="dk1"/>
                </a:solidFill>
                <a:latin typeface="Verdana"/>
                <a:ea typeface="Verdana"/>
                <a:cs typeface="Verdana"/>
                <a:sym typeface="Verdana"/>
              </a:rPr>
              <a:t> Tell me about a past experience or event that helped shape or enhance your understanding of diversity and inclusion.</a:t>
            </a:r>
            <a:endParaRPr sz="1100">
              <a:solidFill>
                <a:schemeClr val="dk1"/>
              </a:solidFill>
              <a:latin typeface="Verdana"/>
              <a:ea typeface="Verdana"/>
              <a:cs typeface="Verdana"/>
              <a:sym typeface="Verdana"/>
            </a:endParaRPr>
          </a:p>
          <a:p>
            <a:pPr marL="457200" lvl="0" indent="0" algn="l" rtl="0">
              <a:lnSpc>
                <a:spcPct val="165600"/>
              </a:lnSpc>
              <a:spcBef>
                <a:spcPts val="800"/>
              </a:spcBef>
              <a:spcAft>
                <a:spcPts val="0"/>
              </a:spcAft>
              <a:buNone/>
            </a:pPr>
            <a:r>
              <a:rPr lang="en" sz="1100" b="1">
                <a:solidFill>
                  <a:schemeClr val="dk1"/>
                </a:solidFill>
                <a:latin typeface="Verdana"/>
                <a:ea typeface="Verdana"/>
                <a:cs typeface="Verdana"/>
                <a:sym typeface="Verdana"/>
              </a:rPr>
              <a:t>2.  </a:t>
            </a:r>
            <a:r>
              <a:rPr lang="en" sz="1100">
                <a:solidFill>
                  <a:schemeClr val="dk1"/>
                </a:solidFill>
                <a:latin typeface="Verdana"/>
                <a:ea typeface="Verdana"/>
                <a:cs typeface="Verdana"/>
                <a:sym typeface="Verdana"/>
              </a:rPr>
              <a:t>How have you incorporated elements of diversity and equity into your teaching, research, and service?</a:t>
            </a:r>
            <a:endParaRPr sz="1100">
              <a:solidFill>
                <a:schemeClr val="dk1"/>
              </a:solidFill>
              <a:latin typeface="Verdana"/>
              <a:ea typeface="Verdana"/>
              <a:cs typeface="Verdana"/>
              <a:sym typeface="Verdana"/>
            </a:endParaRPr>
          </a:p>
          <a:p>
            <a:pPr marL="457200" lvl="0" indent="0" algn="l" rtl="0">
              <a:lnSpc>
                <a:spcPct val="165600"/>
              </a:lnSpc>
              <a:spcBef>
                <a:spcPts val="800"/>
              </a:spcBef>
              <a:spcAft>
                <a:spcPts val="0"/>
              </a:spcAft>
              <a:buNone/>
            </a:pPr>
            <a:r>
              <a:rPr lang="en" sz="1100" b="1">
                <a:solidFill>
                  <a:schemeClr val="dk1"/>
                </a:solidFill>
                <a:latin typeface="Verdana"/>
                <a:ea typeface="Verdana"/>
                <a:cs typeface="Verdana"/>
                <a:sym typeface="Verdana"/>
              </a:rPr>
              <a:t>3.</a:t>
            </a:r>
            <a:r>
              <a:rPr lang="en" sz="1100">
                <a:solidFill>
                  <a:schemeClr val="dk1"/>
                </a:solidFill>
                <a:latin typeface="Verdana"/>
                <a:ea typeface="Verdana"/>
                <a:cs typeface="Verdana"/>
                <a:sym typeface="Verdana"/>
              </a:rPr>
              <a:t> How would you plan (in this job) to incorporate those elements into your future work?</a:t>
            </a:r>
            <a:endParaRPr sz="1100">
              <a:solidFill>
                <a:schemeClr val="dk1"/>
              </a:solidFill>
              <a:latin typeface="Verdana"/>
              <a:ea typeface="Verdana"/>
              <a:cs typeface="Verdana"/>
              <a:sym typeface="Verdana"/>
            </a:endParaRPr>
          </a:p>
          <a:p>
            <a:pPr marL="457200" lvl="0" indent="0" algn="l" rtl="0">
              <a:spcBef>
                <a:spcPts val="800"/>
              </a:spcBef>
              <a:spcAft>
                <a:spcPts val="1600"/>
              </a:spcAft>
              <a:buNone/>
            </a:pPr>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652</Words>
  <Application>Microsoft Macintosh PowerPoint</Application>
  <PresentationFormat>On-screen Show (16:9)</PresentationFormat>
  <Paragraphs>46</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Verdana</vt:lpstr>
      <vt:lpstr>Simple Light</vt:lpstr>
      <vt:lpstr>Diversity Statements in applications</vt:lpstr>
      <vt:lpstr>What’s the purpose of a diversity statement?  </vt:lpstr>
      <vt:lpstr>What do you need to consider before writing?  </vt:lpstr>
      <vt:lpstr>What do you need to include? </vt:lpstr>
      <vt:lpstr>PowerPoint Presentation</vt:lpstr>
      <vt:lpstr>Review examples of Diversity statements</vt:lpstr>
      <vt:lpstr>Your diversity statements</vt:lpstr>
    </vt:vector>
  </TitlesOfParts>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Diversity Statements in applications</dc:title>
  <cp:lastModifiedBy>Microsoft Office User</cp:lastModifiedBy>
  <cp:revision>1</cp:revision>
  <dcterms:modified xsi:type="dcterms:W3CDTF">2019-02-14T20:33:54Z</dcterms:modified>
</cp:coreProperties>
</file>