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
  </p:notesMasterIdLst>
  <p:sldIdLst>
    <p:sldId id="257" r:id="rId2"/>
  </p:sldIdLst>
  <p:sldSz cx="7315200" cy="9601200"/>
  <p:notesSz cx="6858000" cy="9296400"/>
  <p:defaultTextStyle>
    <a:defPPr>
      <a:defRPr lang="en-US"/>
    </a:defPPr>
    <a:lvl1pPr marL="0" algn="l" defTabSz="966612" rtl="0" eaLnBrk="1" latinLnBrk="0" hangingPunct="1">
      <a:defRPr sz="1900" kern="1200">
        <a:solidFill>
          <a:schemeClr val="tx1"/>
        </a:solidFill>
        <a:latin typeface="+mn-lt"/>
        <a:ea typeface="+mn-ea"/>
        <a:cs typeface="+mn-cs"/>
      </a:defRPr>
    </a:lvl1pPr>
    <a:lvl2pPr marL="483306" algn="l" defTabSz="966612" rtl="0" eaLnBrk="1" latinLnBrk="0" hangingPunct="1">
      <a:defRPr sz="1900" kern="1200">
        <a:solidFill>
          <a:schemeClr val="tx1"/>
        </a:solidFill>
        <a:latin typeface="+mn-lt"/>
        <a:ea typeface="+mn-ea"/>
        <a:cs typeface="+mn-cs"/>
      </a:defRPr>
    </a:lvl2pPr>
    <a:lvl3pPr marL="966612" algn="l" defTabSz="966612" rtl="0" eaLnBrk="1" latinLnBrk="0" hangingPunct="1">
      <a:defRPr sz="1900" kern="1200">
        <a:solidFill>
          <a:schemeClr val="tx1"/>
        </a:solidFill>
        <a:latin typeface="+mn-lt"/>
        <a:ea typeface="+mn-ea"/>
        <a:cs typeface="+mn-cs"/>
      </a:defRPr>
    </a:lvl3pPr>
    <a:lvl4pPr marL="1449918" algn="l" defTabSz="966612" rtl="0" eaLnBrk="1" latinLnBrk="0" hangingPunct="1">
      <a:defRPr sz="1900" kern="1200">
        <a:solidFill>
          <a:schemeClr val="tx1"/>
        </a:solidFill>
        <a:latin typeface="+mn-lt"/>
        <a:ea typeface="+mn-ea"/>
        <a:cs typeface="+mn-cs"/>
      </a:defRPr>
    </a:lvl4pPr>
    <a:lvl5pPr marL="1933224" algn="l" defTabSz="966612" rtl="0" eaLnBrk="1" latinLnBrk="0" hangingPunct="1">
      <a:defRPr sz="1900" kern="1200">
        <a:solidFill>
          <a:schemeClr val="tx1"/>
        </a:solidFill>
        <a:latin typeface="+mn-lt"/>
        <a:ea typeface="+mn-ea"/>
        <a:cs typeface="+mn-cs"/>
      </a:defRPr>
    </a:lvl5pPr>
    <a:lvl6pPr marL="2416531" algn="l" defTabSz="966612" rtl="0" eaLnBrk="1" latinLnBrk="0" hangingPunct="1">
      <a:defRPr sz="1900" kern="1200">
        <a:solidFill>
          <a:schemeClr val="tx1"/>
        </a:solidFill>
        <a:latin typeface="+mn-lt"/>
        <a:ea typeface="+mn-ea"/>
        <a:cs typeface="+mn-cs"/>
      </a:defRPr>
    </a:lvl6pPr>
    <a:lvl7pPr marL="2899837" algn="l" defTabSz="966612" rtl="0" eaLnBrk="1" latinLnBrk="0" hangingPunct="1">
      <a:defRPr sz="1900" kern="1200">
        <a:solidFill>
          <a:schemeClr val="tx1"/>
        </a:solidFill>
        <a:latin typeface="+mn-lt"/>
        <a:ea typeface="+mn-ea"/>
        <a:cs typeface="+mn-cs"/>
      </a:defRPr>
    </a:lvl7pPr>
    <a:lvl8pPr marL="3383143" algn="l" defTabSz="966612" rtl="0" eaLnBrk="1" latinLnBrk="0" hangingPunct="1">
      <a:defRPr sz="1900" kern="1200">
        <a:solidFill>
          <a:schemeClr val="tx1"/>
        </a:solidFill>
        <a:latin typeface="+mn-lt"/>
        <a:ea typeface="+mn-ea"/>
        <a:cs typeface="+mn-cs"/>
      </a:defRPr>
    </a:lvl8pPr>
    <a:lvl9pPr marL="3866449" algn="l" defTabSz="966612"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DCD7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01" autoAdjust="0"/>
    <p:restoredTop sz="94660"/>
  </p:normalViewPr>
  <p:slideViewPr>
    <p:cSldViewPr>
      <p:cViewPr varScale="1">
        <p:scale>
          <a:sx n="78" d="100"/>
          <a:sy n="78" d="100"/>
        </p:scale>
        <p:origin x="3714" y="120"/>
      </p:cViewPr>
      <p:guideLst>
        <p:guide orient="horz" pos="3024"/>
        <p:guide pos="230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098" cy="465743"/>
          </a:xfrm>
          <a:prstGeom prst="rect">
            <a:avLst/>
          </a:prstGeom>
        </p:spPr>
        <p:txBody>
          <a:bodyPr vert="horz" lIns="87316" tIns="43658" rIns="87316" bIns="43658" rtlCol="0"/>
          <a:lstStyle>
            <a:lvl1pPr algn="l">
              <a:defRPr sz="1100"/>
            </a:lvl1pPr>
          </a:lstStyle>
          <a:p>
            <a:endParaRPr lang="en-US"/>
          </a:p>
        </p:txBody>
      </p:sp>
      <p:sp>
        <p:nvSpPr>
          <p:cNvPr id="3" name="Date Placeholder 2"/>
          <p:cNvSpPr>
            <a:spLocks noGrp="1"/>
          </p:cNvSpPr>
          <p:nvPr>
            <p:ph type="dt" idx="1"/>
          </p:nvPr>
        </p:nvSpPr>
        <p:spPr>
          <a:xfrm>
            <a:off x="3884414" y="0"/>
            <a:ext cx="2972098" cy="465743"/>
          </a:xfrm>
          <a:prstGeom prst="rect">
            <a:avLst/>
          </a:prstGeom>
        </p:spPr>
        <p:txBody>
          <a:bodyPr vert="horz" lIns="87316" tIns="43658" rIns="87316" bIns="43658" rtlCol="0"/>
          <a:lstStyle>
            <a:lvl1pPr algn="r">
              <a:defRPr sz="1100"/>
            </a:lvl1pPr>
          </a:lstStyle>
          <a:p>
            <a:fld id="{FCDD43F3-2899-4871-94FD-F3AD79AF4238}" type="datetimeFigureOut">
              <a:rPr lang="en-US" smtClean="0"/>
              <a:t>3/3/2020</a:t>
            </a:fld>
            <a:endParaRPr lang="en-US"/>
          </a:p>
        </p:txBody>
      </p:sp>
      <p:sp>
        <p:nvSpPr>
          <p:cNvPr id="4" name="Slide Image Placeholder 3"/>
          <p:cNvSpPr>
            <a:spLocks noGrp="1" noRot="1" noChangeAspect="1"/>
          </p:cNvSpPr>
          <p:nvPr>
            <p:ph type="sldImg" idx="2"/>
          </p:nvPr>
        </p:nvSpPr>
        <p:spPr>
          <a:xfrm>
            <a:off x="2235200" y="1162050"/>
            <a:ext cx="2387600" cy="3136900"/>
          </a:xfrm>
          <a:prstGeom prst="rect">
            <a:avLst/>
          </a:prstGeom>
          <a:noFill/>
          <a:ln w="12700">
            <a:solidFill>
              <a:prstClr val="black"/>
            </a:solidFill>
          </a:ln>
        </p:spPr>
        <p:txBody>
          <a:bodyPr vert="horz" lIns="87316" tIns="43658" rIns="87316" bIns="43658" rtlCol="0" anchor="ctr"/>
          <a:lstStyle/>
          <a:p>
            <a:endParaRPr lang="en-US"/>
          </a:p>
        </p:txBody>
      </p:sp>
      <p:sp>
        <p:nvSpPr>
          <p:cNvPr id="5" name="Notes Placeholder 4"/>
          <p:cNvSpPr>
            <a:spLocks noGrp="1"/>
          </p:cNvSpPr>
          <p:nvPr>
            <p:ph type="body" sz="quarter" idx="3"/>
          </p:nvPr>
        </p:nvSpPr>
        <p:spPr>
          <a:xfrm>
            <a:off x="686098" y="4474508"/>
            <a:ext cx="5485805" cy="3659842"/>
          </a:xfrm>
          <a:prstGeom prst="rect">
            <a:avLst/>
          </a:prstGeom>
        </p:spPr>
        <p:txBody>
          <a:bodyPr vert="horz" lIns="87316" tIns="43658" rIns="87316" bIns="4365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58"/>
            <a:ext cx="2972098" cy="465742"/>
          </a:xfrm>
          <a:prstGeom prst="rect">
            <a:avLst/>
          </a:prstGeom>
        </p:spPr>
        <p:txBody>
          <a:bodyPr vert="horz" lIns="87316" tIns="43658" rIns="87316" bIns="43658" rtlCol="0" anchor="b"/>
          <a:lstStyle>
            <a:lvl1pPr algn="l">
              <a:defRPr sz="1100"/>
            </a:lvl1pPr>
          </a:lstStyle>
          <a:p>
            <a:endParaRPr lang="en-US"/>
          </a:p>
        </p:txBody>
      </p:sp>
      <p:sp>
        <p:nvSpPr>
          <p:cNvPr id="7" name="Slide Number Placeholder 6"/>
          <p:cNvSpPr>
            <a:spLocks noGrp="1"/>
          </p:cNvSpPr>
          <p:nvPr>
            <p:ph type="sldNum" sz="quarter" idx="5"/>
          </p:nvPr>
        </p:nvSpPr>
        <p:spPr>
          <a:xfrm>
            <a:off x="3884414" y="8830658"/>
            <a:ext cx="2972098" cy="465742"/>
          </a:xfrm>
          <a:prstGeom prst="rect">
            <a:avLst/>
          </a:prstGeom>
        </p:spPr>
        <p:txBody>
          <a:bodyPr vert="horz" lIns="87316" tIns="43658" rIns="87316" bIns="43658" rtlCol="0" anchor="b"/>
          <a:lstStyle>
            <a:lvl1pPr algn="r">
              <a:defRPr sz="1100"/>
            </a:lvl1pPr>
          </a:lstStyle>
          <a:p>
            <a:fld id="{5CBDC84B-3654-44CE-B3ED-30176DC79ACE}" type="slidenum">
              <a:rPr lang="en-US" smtClean="0"/>
              <a:t>‹#›</a:t>
            </a:fld>
            <a:endParaRPr lang="en-US"/>
          </a:p>
        </p:txBody>
      </p:sp>
    </p:spTree>
    <p:extLst>
      <p:ext uri="{BB962C8B-B14F-4D97-AF65-F5344CB8AC3E}">
        <p14:creationId xmlns:p14="http://schemas.microsoft.com/office/powerpoint/2010/main" val="84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DC84B-3654-44CE-B3ED-30176DC79ACE}" type="slidenum">
              <a:rPr lang="en-US" smtClean="0"/>
              <a:t>1</a:t>
            </a:fld>
            <a:endParaRPr lang="en-US"/>
          </a:p>
        </p:txBody>
      </p:sp>
    </p:spTree>
    <p:extLst>
      <p:ext uri="{BB962C8B-B14F-4D97-AF65-F5344CB8AC3E}">
        <p14:creationId xmlns:p14="http://schemas.microsoft.com/office/powerpoint/2010/main" val="371798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571308"/>
            <a:ext cx="6217920" cy="3342640"/>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5042853"/>
            <a:ext cx="5486400" cy="2318067"/>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9C9820-71B5-45E4-B25F-43F9F8336417}"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297703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9C9820-71B5-45E4-B25F-43F9F8336417}"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2443466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11175"/>
            <a:ext cx="1577340"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11175"/>
            <a:ext cx="4640580"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9C9820-71B5-45E4-B25F-43F9F8336417}"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31164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9C9820-71B5-45E4-B25F-43F9F8336417}"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2748975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393635"/>
            <a:ext cx="6309360" cy="3993832"/>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425250"/>
            <a:ext cx="6309360" cy="2100262"/>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9C9820-71B5-45E4-B25F-43F9F8336417}"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2110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555875"/>
            <a:ext cx="310896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555875"/>
            <a:ext cx="310896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9C9820-71B5-45E4-B25F-43F9F8336417}"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2529683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11177"/>
            <a:ext cx="630936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353628"/>
            <a:ext cx="3094672" cy="1153477"/>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507105"/>
            <a:ext cx="3094672"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353628"/>
            <a:ext cx="3109913" cy="1153477"/>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507105"/>
            <a:ext cx="3109913"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9C9820-71B5-45E4-B25F-43F9F8336417}" type="datetimeFigureOut">
              <a:rPr lang="en-US" smtClean="0"/>
              <a:t>3/3/2020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1488315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9C9820-71B5-45E4-B25F-43F9F8336417}" type="datetimeFigureOut">
              <a:rPr lang="en-US" smtClean="0"/>
              <a:t>3/3/2020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3131282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9C9820-71B5-45E4-B25F-43F9F8336417}" type="datetimeFigureOut">
              <a:rPr lang="en-US" smtClean="0"/>
              <a:t>3/3/2020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4152782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82397"/>
            <a:ext cx="3703320" cy="6823075"/>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880360"/>
            <a:ext cx="2359342" cy="5336223"/>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599C9820-71B5-45E4-B25F-43F9F8336417}"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3850027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82397"/>
            <a:ext cx="3703320" cy="6823075"/>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880360"/>
            <a:ext cx="2359342" cy="5336223"/>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599C9820-71B5-45E4-B25F-43F9F8336417}"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AC8C86-DFE7-4E91-8728-938E5DC9FD42}" type="slidenum">
              <a:rPr lang="en-US" smtClean="0"/>
              <a:t>‹#›</a:t>
            </a:fld>
            <a:endParaRPr lang="en-US"/>
          </a:p>
        </p:txBody>
      </p:sp>
    </p:spTree>
    <p:extLst>
      <p:ext uri="{BB962C8B-B14F-4D97-AF65-F5344CB8AC3E}">
        <p14:creationId xmlns:p14="http://schemas.microsoft.com/office/powerpoint/2010/main" val="2116872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11177"/>
            <a:ext cx="630936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555875"/>
            <a:ext cx="630936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898892"/>
            <a:ext cx="1645920" cy="511175"/>
          </a:xfrm>
          <a:prstGeom prst="rect">
            <a:avLst/>
          </a:prstGeom>
        </p:spPr>
        <p:txBody>
          <a:bodyPr vert="horz" lIns="91440" tIns="45720" rIns="91440" bIns="45720" rtlCol="0" anchor="ctr"/>
          <a:lstStyle>
            <a:lvl1pPr algn="l">
              <a:defRPr sz="960">
                <a:solidFill>
                  <a:schemeClr val="tx1">
                    <a:tint val="75000"/>
                  </a:schemeClr>
                </a:solidFill>
              </a:defRPr>
            </a:lvl1pPr>
          </a:lstStyle>
          <a:p>
            <a:fld id="{599C9820-71B5-45E4-B25F-43F9F8336417}" type="datetimeFigureOut">
              <a:rPr lang="en-US" smtClean="0"/>
              <a:t>3/3/2020</a:t>
            </a:fld>
            <a:endParaRPr lang="en-US"/>
          </a:p>
        </p:txBody>
      </p:sp>
      <p:sp>
        <p:nvSpPr>
          <p:cNvPr id="5" name="Footer Placeholder 4"/>
          <p:cNvSpPr>
            <a:spLocks noGrp="1"/>
          </p:cNvSpPr>
          <p:nvPr>
            <p:ph type="ftr" sz="quarter" idx="3"/>
          </p:nvPr>
        </p:nvSpPr>
        <p:spPr>
          <a:xfrm>
            <a:off x="2423160" y="8898892"/>
            <a:ext cx="2468880" cy="511175"/>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898892"/>
            <a:ext cx="1645920" cy="511175"/>
          </a:xfrm>
          <a:prstGeom prst="rect">
            <a:avLst/>
          </a:prstGeom>
        </p:spPr>
        <p:txBody>
          <a:bodyPr vert="horz" lIns="91440" tIns="45720" rIns="91440" bIns="45720" rtlCol="0" anchor="ctr"/>
          <a:lstStyle>
            <a:lvl1pPr algn="r">
              <a:defRPr sz="960">
                <a:solidFill>
                  <a:schemeClr val="tx1">
                    <a:tint val="75000"/>
                  </a:schemeClr>
                </a:solidFill>
              </a:defRPr>
            </a:lvl1pPr>
          </a:lstStyle>
          <a:p>
            <a:fld id="{36AC8C86-DFE7-4E91-8728-938E5DC9FD42}" type="slidenum">
              <a:rPr lang="en-US" smtClean="0"/>
              <a:t>‹#›</a:t>
            </a:fld>
            <a:endParaRPr lang="en-US"/>
          </a:p>
        </p:txBody>
      </p:sp>
    </p:spTree>
    <p:extLst>
      <p:ext uri="{BB962C8B-B14F-4D97-AF65-F5344CB8AC3E}">
        <p14:creationId xmlns:p14="http://schemas.microsoft.com/office/powerpoint/2010/main" val="419274165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https://nshe.wd1.myworkdayjobs.com/DRI-Extern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alpha val="56000"/>
          </a:schemeClr>
        </a:solidFill>
        <a:effectLst/>
      </p:bgPr>
    </p:bg>
    <p:spTree>
      <p:nvGrpSpPr>
        <p:cNvPr id="1" name=""/>
        <p:cNvGrpSpPr/>
        <p:nvPr/>
      </p:nvGrpSpPr>
      <p:grpSpPr>
        <a:xfrm>
          <a:off x="0" y="0"/>
          <a:ext cx="0" cy="0"/>
          <a:chOff x="0" y="0"/>
          <a:chExt cx="0" cy="0"/>
        </a:xfrm>
      </p:grpSpPr>
      <p:sp>
        <p:nvSpPr>
          <p:cNvPr id="11" name="TextBox 10"/>
          <p:cNvSpPr txBox="1"/>
          <p:nvPr/>
        </p:nvSpPr>
        <p:spPr>
          <a:xfrm>
            <a:off x="0" y="18684"/>
            <a:ext cx="7315200" cy="928603"/>
          </a:xfrm>
          <a:prstGeom prst="rect">
            <a:avLst/>
          </a:prstGeom>
          <a:noFill/>
        </p:spPr>
        <p:txBody>
          <a:bodyPr wrap="square" lIns="96661" tIns="48331" rIns="96661" bIns="48331" rtlCol="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b="1" dirty="0"/>
              <a:t>Assistant Research Scientist, Hydrogeologist OR Post-Doctoral Fellow, Hydrogeologist</a:t>
            </a:r>
            <a:r>
              <a:rPr lang="en-US" dirty="0"/>
              <a:t> </a:t>
            </a:r>
            <a:endParaRPr lang="en-US" b="1"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Reno, NV Campus – Requisition #R0120596</a:t>
            </a:r>
          </a:p>
        </p:txBody>
      </p: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2" y="8556451"/>
            <a:ext cx="7292516" cy="51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5122" y="8517044"/>
            <a:ext cx="7315200" cy="959380"/>
          </a:xfrm>
          <a:prstGeom prst="rect">
            <a:avLst/>
          </a:prstGeom>
          <a:noFill/>
        </p:spPr>
        <p:txBody>
          <a:bodyPr wrap="square" lIns="96661" tIns="48331" rIns="96661" bIns="48331" rtlCol="0">
            <a:spAutoFit/>
          </a:bodyPr>
          <a:lstStyle/>
          <a:p>
            <a:pPr lvl="0" defTabSz="914400" eaLnBrk="0" fontAlgn="base" hangingPunct="0">
              <a:spcBef>
                <a:spcPct val="0"/>
              </a:spcBef>
              <a:spcAft>
                <a:spcPct val="0"/>
              </a:spcAft>
            </a:pPr>
            <a:endParaRPr lang="en-US" sz="1000" b="1" dirty="0">
              <a:solidFill>
                <a:srgbClr val="376092"/>
              </a:solidFill>
              <a:latin typeface="Arial Black" pitchFamily="34" charset="0"/>
            </a:endParaRPr>
          </a:p>
          <a:p>
            <a:pPr algn="ctr" defTabSz="965132"/>
            <a:r>
              <a:rPr lang="en-US" sz="1050" b="1" dirty="0">
                <a:solidFill>
                  <a:srgbClr val="0070C0"/>
                </a:solidFill>
                <a:cs typeface="Arial" panose="020B0604020202020204" pitchFamily="34" charset="0"/>
              </a:rPr>
              <a:t>Visit us at </a:t>
            </a:r>
            <a:r>
              <a:rPr lang="en-US" sz="1050" b="1" dirty="0">
                <a:solidFill>
                  <a:schemeClr val="accent2">
                    <a:lumMod val="75000"/>
                  </a:schemeClr>
                </a:solidFill>
                <a:cs typeface="Arial" panose="020B0604020202020204" pitchFamily="34" charset="0"/>
                <a:hlinkClick r:id="rId4"/>
              </a:rPr>
              <a:t>https://nshe.wd1.myworkdayjobs.com/DRI-External</a:t>
            </a:r>
            <a:r>
              <a:rPr lang="en-US" sz="1050" b="1" dirty="0">
                <a:solidFill>
                  <a:schemeClr val="accent2">
                    <a:lumMod val="75000"/>
                  </a:schemeClr>
                </a:solidFill>
                <a:cs typeface="Arial" panose="020B0604020202020204" pitchFamily="34" charset="0"/>
              </a:rPr>
              <a:t>, </a:t>
            </a:r>
            <a:r>
              <a:rPr lang="en-US" sz="1050" b="1" dirty="0">
                <a:solidFill>
                  <a:srgbClr val="0070C0"/>
                </a:solidFill>
                <a:cs typeface="Arial" panose="020B0604020202020204" pitchFamily="34" charset="0"/>
              </a:rPr>
              <a:t>search</a:t>
            </a:r>
            <a:r>
              <a:rPr lang="en-US" sz="1050" b="1" dirty="0">
                <a:solidFill>
                  <a:schemeClr val="accent2">
                    <a:lumMod val="75000"/>
                  </a:schemeClr>
                </a:solidFill>
                <a:cs typeface="Arial" panose="020B0604020202020204" pitchFamily="34" charset="0"/>
              </a:rPr>
              <a:t> </a:t>
            </a:r>
            <a:r>
              <a:rPr lang="en-US" sz="1050" b="1" dirty="0">
                <a:solidFill>
                  <a:srgbClr val="FF0000"/>
                </a:solidFill>
                <a:cs typeface="Arial" panose="020B0604020202020204" pitchFamily="34" charset="0"/>
              </a:rPr>
              <a:t>R0120596</a:t>
            </a:r>
            <a:r>
              <a:rPr lang="en-US" sz="1050" b="1" dirty="0">
                <a:solidFill>
                  <a:schemeClr val="accent2">
                    <a:lumMod val="75000"/>
                  </a:schemeClr>
                </a:solidFill>
                <a:cs typeface="Arial" panose="020B0604020202020204" pitchFamily="34" charset="0"/>
              </a:rPr>
              <a:t> </a:t>
            </a:r>
            <a:r>
              <a:rPr lang="en-US" sz="1050" b="1" dirty="0">
                <a:solidFill>
                  <a:srgbClr val="0070C0"/>
                </a:solidFill>
                <a:cs typeface="Arial" panose="020B0604020202020204" pitchFamily="34" charset="0"/>
              </a:rPr>
              <a:t>for complete details and to apply</a:t>
            </a:r>
            <a:r>
              <a:rPr lang="en-US" sz="1050" b="1" i="1" dirty="0">
                <a:solidFill>
                  <a:srgbClr val="0070C0"/>
                </a:solidFill>
                <a:cs typeface="Arial" panose="020B0604020202020204" pitchFamily="34" charset="0"/>
              </a:rPr>
              <a:t>.  </a:t>
            </a:r>
          </a:p>
          <a:p>
            <a:pPr algn="ctr" defTabSz="965132"/>
            <a:r>
              <a:rPr lang="en-US" sz="1050" b="1" i="1" dirty="0">
                <a:solidFill>
                  <a:srgbClr val="0070C0"/>
                </a:solidFill>
                <a:cs typeface="Arial" panose="020B0604020202020204" pitchFamily="34" charset="0"/>
              </a:rPr>
              <a:t>Review of applications will begin immediately and continue until the position is closed.</a:t>
            </a:r>
            <a:endParaRPr lang="en-US" sz="1050" b="1" dirty="0">
              <a:solidFill>
                <a:srgbClr val="0070C0"/>
              </a:solidFill>
            </a:endParaRPr>
          </a:p>
          <a:p>
            <a:pPr lvl="0" defTabSz="914400" eaLnBrk="0" fontAlgn="base" hangingPunct="0">
              <a:spcBef>
                <a:spcPct val="0"/>
              </a:spcBef>
              <a:spcAft>
                <a:spcPct val="0"/>
              </a:spcAft>
            </a:pPr>
            <a:endParaRPr lang="en-US" sz="900" b="1" dirty="0">
              <a:solidFill>
                <a:srgbClr val="376092"/>
              </a:solidFill>
              <a:latin typeface="Arial Black" pitchFamily="34" charset="0"/>
            </a:endParaRPr>
          </a:p>
          <a:p>
            <a:pPr algn="ctr" defTabSz="965132"/>
            <a:r>
              <a:rPr lang="en-US" sz="800" i="1" dirty="0"/>
              <a:t>DRI is an AA/EEO employer who gives consideration in employment without regard to race, color, religion, gender, sexual orientation, gender identity or expression. Individuals with disabilities or protected veteran status are encouraged to apply.</a:t>
            </a:r>
          </a:p>
        </p:txBody>
      </p:sp>
      <p:sp>
        <p:nvSpPr>
          <p:cNvPr id="15" name="Subtitle 2"/>
          <p:cNvSpPr txBox="1">
            <a:spLocks/>
          </p:cNvSpPr>
          <p:nvPr/>
        </p:nvSpPr>
        <p:spPr>
          <a:xfrm>
            <a:off x="3672722" y="1724951"/>
            <a:ext cx="3642478" cy="6729396"/>
          </a:xfrm>
          <a:prstGeom prst="rect">
            <a:avLst/>
          </a:prstGeom>
        </p:spPr>
        <p:txBody>
          <a:bodyPr vert="horz" lIns="0" tIns="48331" rIns="19332" bIns="48331">
            <a:noAutofit/>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l"/>
            <a:r>
              <a:rPr lang="en-US" sz="1080" b="1" dirty="0">
                <a:latin typeface="Arial Narrow" panose="020B0606020202030204" pitchFamily="34" charset="0"/>
              </a:rPr>
              <a:t>Required Qualifications:</a:t>
            </a:r>
          </a:p>
          <a:p>
            <a:pPr marL="171450" lvl="0" indent="-171450" algn="l">
              <a:buFont typeface="Arial" panose="020B0604020202020204" pitchFamily="34" charset="0"/>
              <a:buChar char="•"/>
            </a:pPr>
            <a:r>
              <a:rPr lang="en-US" sz="1080" dirty="0">
                <a:latin typeface="Arial Narrow" panose="020B0606020202030204" pitchFamily="34" charset="0"/>
              </a:rPr>
              <a:t>MSc or Ph.D. with a focus on hydrology, geology, geochemistry or environmental resource engineering from an accredited institution, with a strong interdisciplinary background;</a:t>
            </a:r>
          </a:p>
          <a:p>
            <a:pPr marL="171450" lvl="0" indent="-171450" algn="l">
              <a:buFont typeface="Arial" panose="020B0604020202020204" pitchFamily="34" charset="0"/>
              <a:buChar char="•"/>
            </a:pPr>
            <a:r>
              <a:rPr lang="en-US" sz="1080" dirty="0">
                <a:latin typeface="Arial Narrow" panose="020B0606020202030204" pitchFamily="34" charset="0"/>
              </a:rPr>
              <a:t>Field-based and/or other applied experience collecting and cataloging aqueous and/or geologic samples;</a:t>
            </a:r>
          </a:p>
          <a:p>
            <a:pPr marL="171450" lvl="0" indent="-171450" algn="l">
              <a:buFont typeface="Arial" panose="020B0604020202020204" pitchFamily="34" charset="0"/>
              <a:buChar char="•"/>
            </a:pPr>
            <a:r>
              <a:rPr lang="en-US" sz="1080" dirty="0">
                <a:latin typeface="Arial Narrow" panose="020B0606020202030204" pitchFamily="34" charset="0"/>
              </a:rPr>
              <a:t>Experience with management and organization of hydrologic, geologic, and/or geochemical datasets;</a:t>
            </a:r>
          </a:p>
          <a:p>
            <a:pPr marL="171450" lvl="0" indent="-171450" algn="l">
              <a:buFont typeface="Arial" panose="020B0604020202020204" pitchFamily="34" charset="0"/>
              <a:buChar char="•"/>
            </a:pPr>
            <a:r>
              <a:rPr lang="en-US" sz="1080" dirty="0">
                <a:latin typeface="Arial Narrow" panose="020B0606020202030204" pitchFamily="34" charset="0"/>
              </a:rPr>
              <a:t>Able to work extended hours in the field (in remote locations) and drive off road using 4x4 vehicles;</a:t>
            </a:r>
          </a:p>
          <a:p>
            <a:pPr marL="171450" lvl="0" indent="-171450" algn="l">
              <a:buFont typeface="Arial" panose="020B0604020202020204" pitchFamily="34" charset="0"/>
              <a:buChar char="•"/>
            </a:pPr>
            <a:r>
              <a:rPr lang="en-US" sz="1080" dirty="0">
                <a:latin typeface="Arial Narrow" panose="020B0606020202030204" pitchFamily="34" charset="0"/>
              </a:rPr>
              <a:t>Able to carry field equipment and rock/water samples (up to 40 lbs.) across variable terrain;</a:t>
            </a:r>
          </a:p>
          <a:p>
            <a:pPr marL="171450" lvl="0" indent="-171450" algn="l">
              <a:buFont typeface="Arial" panose="020B0604020202020204" pitchFamily="34" charset="0"/>
              <a:buChar char="•"/>
            </a:pPr>
            <a:r>
              <a:rPr lang="en-US" sz="1080" dirty="0">
                <a:latin typeface="Arial Narrow" panose="020B0606020202030204" pitchFamily="34" charset="0"/>
              </a:rPr>
              <a:t>Ability to work independently to fulfill project goals and meet project deadlines;</a:t>
            </a:r>
          </a:p>
          <a:p>
            <a:pPr marL="171450" lvl="0" indent="-171450" algn="l">
              <a:buFont typeface="Arial" panose="020B0604020202020204" pitchFamily="34" charset="0"/>
              <a:buChar char="•"/>
            </a:pPr>
            <a:r>
              <a:rPr lang="en-US" sz="1080" dirty="0">
                <a:latin typeface="Arial Narrow" panose="020B0606020202030204" pitchFamily="34" charset="0"/>
              </a:rPr>
              <a:t>Effective verbal and written skills;</a:t>
            </a:r>
          </a:p>
          <a:p>
            <a:pPr marL="171450" lvl="0" indent="-171450" algn="l">
              <a:buFont typeface="Arial" panose="020B0604020202020204" pitchFamily="34" charset="0"/>
              <a:buChar char="•"/>
            </a:pPr>
            <a:r>
              <a:rPr lang="en-US" sz="1080" dirty="0">
                <a:latin typeface="Arial Narrow" panose="020B0606020202030204" pitchFamily="34" charset="0"/>
              </a:rPr>
              <a:t>Effective interpersonal skills with a demonstrated ability to communicate to the public</a:t>
            </a:r>
          </a:p>
          <a:p>
            <a:pPr marL="171450" lvl="0" indent="-171450" algn="l">
              <a:buFont typeface="Arial" panose="020B0604020202020204" pitchFamily="34" charset="0"/>
              <a:buChar char="•"/>
            </a:pPr>
            <a:endParaRPr lang="en-US" sz="1080" dirty="0">
              <a:latin typeface="Arial Narrow" panose="020B0606020202030204" pitchFamily="34" charset="0"/>
            </a:endParaRPr>
          </a:p>
          <a:p>
            <a:pPr algn="l"/>
            <a:r>
              <a:rPr lang="en-US" sz="1080" b="1" dirty="0">
                <a:latin typeface="Arial Narrow" panose="020B0606020202030204" pitchFamily="34" charset="0"/>
              </a:rPr>
              <a:t>Preferred Qualifications:</a:t>
            </a:r>
          </a:p>
          <a:p>
            <a:pPr algn="l"/>
            <a:r>
              <a:rPr lang="en-US" sz="1080" b="1" i="1" dirty="0">
                <a:latin typeface="Arial Narrow" panose="020B0606020202030204" pitchFamily="34" charset="0"/>
              </a:rPr>
              <a:t>MS or PhD: Assistant Research Scientist </a:t>
            </a:r>
          </a:p>
          <a:p>
            <a:pPr marL="171450" lvl="0" indent="-171450" algn="l">
              <a:buFont typeface="Arial" panose="020B0604020202020204" pitchFamily="34" charset="0"/>
              <a:buChar char="•"/>
            </a:pPr>
            <a:r>
              <a:rPr lang="en-US" sz="1080" dirty="0">
                <a:latin typeface="Arial Narrow" panose="020B0606020202030204" pitchFamily="34" charset="0"/>
              </a:rPr>
              <a:t>Experience conducting aqueous and/or rock geochemical analyses;</a:t>
            </a:r>
          </a:p>
          <a:p>
            <a:pPr marL="171450" lvl="0" indent="-171450" algn="l">
              <a:buFont typeface="Arial" panose="020B0604020202020204" pitchFamily="34" charset="0"/>
              <a:buChar char="•"/>
            </a:pPr>
            <a:r>
              <a:rPr lang="en-US" sz="1080" dirty="0">
                <a:latin typeface="Arial Narrow" panose="020B0606020202030204" pitchFamily="34" charset="0"/>
              </a:rPr>
              <a:t>Familiarity with GIS; </a:t>
            </a:r>
          </a:p>
          <a:p>
            <a:pPr marL="171450" lvl="0" indent="-171450" algn="l">
              <a:buFont typeface="Arial" panose="020B0604020202020204" pitchFamily="34" charset="0"/>
              <a:buChar char="•"/>
            </a:pPr>
            <a:r>
              <a:rPr lang="en-US" sz="1080" dirty="0">
                <a:latin typeface="Arial Narrow" panose="020B0606020202030204" pitchFamily="34" charset="0"/>
              </a:rPr>
              <a:t>Skills in statistical analysis;</a:t>
            </a:r>
          </a:p>
          <a:p>
            <a:pPr marL="171450" lvl="0" indent="-171450" algn="l">
              <a:buFont typeface="Arial" panose="020B0604020202020204" pitchFamily="34" charset="0"/>
              <a:buChar char="•"/>
            </a:pPr>
            <a:r>
              <a:rPr lang="en-US" sz="1080" dirty="0">
                <a:latin typeface="Arial Narrow" panose="020B0606020202030204" pitchFamily="34" charset="0"/>
              </a:rPr>
              <a:t>Able to work collegially in a group setting.</a:t>
            </a:r>
          </a:p>
          <a:p>
            <a:pPr lvl="0" algn="l"/>
            <a:endParaRPr lang="en-US" sz="1080" dirty="0">
              <a:latin typeface="Arial Narrow" panose="020B0606020202030204" pitchFamily="34" charset="0"/>
            </a:endParaRPr>
          </a:p>
          <a:p>
            <a:pPr algn="l"/>
            <a:r>
              <a:rPr lang="en-US" sz="1080" b="1" dirty="0">
                <a:latin typeface="Arial Narrow" panose="020B0606020202030204" pitchFamily="34" charset="0"/>
              </a:rPr>
              <a:t>PhD: Post-Doctoral Fellow (Including above qualifications)</a:t>
            </a:r>
          </a:p>
          <a:p>
            <a:pPr marL="171450" lvl="0" indent="-171450" algn="l">
              <a:buFont typeface="Arial" panose="020B0604020202020204" pitchFamily="34" charset="0"/>
              <a:buChar char="•"/>
            </a:pPr>
            <a:r>
              <a:rPr lang="en-US" sz="1080" dirty="0">
                <a:latin typeface="Arial Narrow" panose="020B0606020202030204" pitchFamily="34" charset="0"/>
              </a:rPr>
              <a:t>Well-established knowledge of geologic and hydrological processes from local to regional scales;</a:t>
            </a:r>
          </a:p>
          <a:p>
            <a:pPr marL="171450" lvl="0" indent="-171450" algn="l">
              <a:buFont typeface="Arial" panose="020B0604020202020204" pitchFamily="34" charset="0"/>
              <a:buChar char="•"/>
            </a:pPr>
            <a:r>
              <a:rPr lang="en-US" sz="1080" dirty="0">
                <a:latin typeface="Arial Narrow" panose="020B0606020202030204" pitchFamily="34" charset="0"/>
              </a:rPr>
              <a:t>Ability to design, set up, and implement novel field and laboratory experiments;</a:t>
            </a:r>
          </a:p>
          <a:p>
            <a:pPr marL="171450" lvl="0" indent="-171450" algn="l">
              <a:buFont typeface="Arial" panose="020B0604020202020204" pitchFamily="34" charset="0"/>
              <a:buChar char="•"/>
            </a:pPr>
            <a:r>
              <a:rPr lang="en-US" sz="1080" dirty="0">
                <a:latin typeface="Arial Narrow" panose="020B0606020202030204" pitchFamily="34" charset="0"/>
              </a:rPr>
              <a:t>Experience with statistical analysis of hydrologic, geologic, or geochemical datasets;</a:t>
            </a:r>
          </a:p>
          <a:p>
            <a:pPr marL="171450" lvl="0" indent="-171450" algn="l">
              <a:buFont typeface="Arial" panose="020B0604020202020204" pitchFamily="34" charset="0"/>
              <a:buChar char="•"/>
            </a:pPr>
            <a:r>
              <a:rPr lang="en-US" sz="1080" dirty="0">
                <a:latin typeface="Arial Narrow" panose="020B0606020202030204" pitchFamily="34" charset="0"/>
              </a:rPr>
              <a:t>Demonstrated ability to develop oral/poster presentations and write peer-reviewed papers with limited supervision;</a:t>
            </a:r>
          </a:p>
          <a:p>
            <a:pPr marL="171450" lvl="0" indent="-171450" algn="l">
              <a:buFont typeface="Arial" panose="020B0604020202020204" pitchFamily="34" charset="0"/>
              <a:buChar char="•"/>
            </a:pPr>
            <a:r>
              <a:rPr lang="en-US" sz="1080" dirty="0">
                <a:latin typeface="Arial Narrow" panose="020B0606020202030204" pitchFamily="34" charset="0"/>
              </a:rPr>
              <a:t>Ability to participate in the development of research proposals.</a:t>
            </a:r>
          </a:p>
          <a:p>
            <a:pPr marL="171450" lvl="0" indent="-171450" algn="l">
              <a:buFont typeface="Arial" panose="020B0604020202020204" pitchFamily="34" charset="0"/>
              <a:buChar char="•"/>
            </a:pPr>
            <a:endParaRPr lang="en-US" dirty="0"/>
          </a:p>
          <a:p>
            <a:pPr marL="171450" indent="-171450" algn="l">
              <a:spcBef>
                <a:spcPts val="0"/>
              </a:spcBef>
              <a:buFont typeface="Wingdings" panose="05000000000000000000" pitchFamily="2" charset="2"/>
              <a:buChar char="Ø"/>
            </a:pPr>
            <a:endParaRPr lang="en-US" sz="1100" b="1" dirty="0">
              <a:latin typeface="Arial Narrow" panose="020B0606020202030204" pitchFamily="34" charset="0"/>
            </a:endParaRPr>
          </a:p>
          <a:p>
            <a:pPr algn="l">
              <a:spcBef>
                <a:spcPts val="0"/>
              </a:spcBef>
            </a:pPr>
            <a:endParaRPr lang="en-US" sz="1100" dirty="0">
              <a:latin typeface="Arial Narrow" panose="020B0606020202030204" pitchFamily="34" charset="0"/>
            </a:endParaRPr>
          </a:p>
        </p:txBody>
      </p:sp>
      <p:sp>
        <p:nvSpPr>
          <p:cNvPr id="9" name="TextBox 8"/>
          <p:cNvSpPr txBox="1"/>
          <p:nvPr/>
        </p:nvSpPr>
        <p:spPr>
          <a:xfrm>
            <a:off x="6560762" y="9385756"/>
            <a:ext cx="754438" cy="215444"/>
          </a:xfrm>
          <a:prstGeom prst="rect">
            <a:avLst/>
          </a:prstGeom>
          <a:noFill/>
        </p:spPr>
        <p:txBody>
          <a:bodyPr wrap="square" rtlCol="0">
            <a:spAutoFit/>
          </a:bodyPr>
          <a:lstStyle/>
          <a:p>
            <a:r>
              <a:rPr lang="en-US" sz="800" dirty="0"/>
              <a:t>HR03022020</a:t>
            </a:r>
          </a:p>
        </p:txBody>
      </p:sp>
      <p:sp>
        <p:nvSpPr>
          <p:cNvPr id="5" name="TextBox 4"/>
          <p:cNvSpPr txBox="1"/>
          <p:nvPr/>
        </p:nvSpPr>
        <p:spPr>
          <a:xfrm>
            <a:off x="0" y="1759951"/>
            <a:ext cx="3573838" cy="7408182"/>
          </a:xfrm>
          <a:prstGeom prst="rect">
            <a:avLst/>
          </a:prstGeom>
          <a:noFill/>
        </p:spPr>
        <p:txBody>
          <a:bodyPr wrap="square" rtlCol="0">
            <a:spAutoFit/>
          </a:bodyPr>
          <a:lstStyle/>
          <a:p>
            <a:r>
              <a:rPr lang="en-US" sz="1080" dirty="0">
                <a:latin typeface="Arial Narrow" panose="020B0606020202030204" pitchFamily="34" charset="0"/>
              </a:rPr>
              <a:t>The Desert Research Institute's (DRI's) Division of Hydrologic Sciences, in Reno, NV, is seeking an innovative scientist with expertise in the general areas of hydrology, geology, and geochemistry. The successful candidate will contribute their expertise on a project studying northern Nevadans’ exposure to harmful environmental contaminates as part of a newly funded National Institute of Health (NIH) R01 research project to examine the genetic links between cancer and environmental carcinogens in the form of arsenic and naturally occurring asbestos. The successful candidate must have a strong background in hydrology (groundwater/surface), geology, and excellent data management skills. Candidates that have past experience performing field based hydrologic and geologic studies are strongly encouraged to apply. The successful candidate will contribute to a growing range of new programs at DRI focused on understanding the role the environment plays in influencing human health. As a post-doctoral fellow, individuals will have the opportunity to serve as a lead investigator on future projects related to new environmental-health programs at DRI.</a:t>
            </a:r>
          </a:p>
          <a:p>
            <a:endParaRPr lang="en-US" sz="1080" dirty="0">
              <a:latin typeface="Arial Narrow" panose="020B0606020202030204" pitchFamily="34" charset="0"/>
            </a:endParaRPr>
          </a:p>
          <a:p>
            <a:r>
              <a:rPr lang="en-US" sz="1080" b="1" dirty="0">
                <a:latin typeface="Arial Narrow" panose="020B0606020202030204" pitchFamily="34" charset="0"/>
              </a:rPr>
              <a:t>Organizational Summary</a:t>
            </a:r>
            <a:endParaRPr lang="en-US" sz="1080" dirty="0">
              <a:latin typeface="Arial Narrow" panose="020B0606020202030204" pitchFamily="34" charset="0"/>
            </a:endParaRPr>
          </a:p>
          <a:p>
            <a:r>
              <a:rPr lang="en-US" sz="1080" dirty="0">
                <a:latin typeface="Arial Narrow" panose="020B0606020202030204" pitchFamily="34" charset="0"/>
              </a:rPr>
              <a:t>The DRI is a recognized world leader in investigating the effects of natural and human-induced environmental change and advancing technologies aimed at assessing a changing planet. For 60 years, DRI research faculty, students, and staff have applied scientific understanding to support the effective management of natural resources while meeting Nevada's needs for economic diversification and science-based educational opportunities. </a:t>
            </a:r>
          </a:p>
          <a:p>
            <a:endParaRPr lang="en-US" sz="1080" dirty="0">
              <a:latin typeface="Arial Narrow" panose="020B0606020202030204" pitchFamily="34" charset="0"/>
            </a:endParaRPr>
          </a:p>
          <a:p>
            <a:r>
              <a:rPr lang="en-US" sz="1080" b="1" dirty="0">
                <a:latin typeface="Arial Narrow" panose="020B0606020202030204" pitchFamily="34" charset="0"/>
              </a:rPr>
              <a:t>Compensation and Benefits</a:t>
            </a:r>
            <a:endParaRPr lang="en-US" sz="1080" dirty="0">
              <a:latin typeface="Arial Narrow" panose="020B0606020202030204" pitchFamily="34" charset="0"/>
            </a:endParaRPr>
          </a:p>
          <a:p>
            <a:r>
              <a:rPr lang="en-US" sz="1080" dirty="0">
                <a:latin typeface="Arial Narrow" panose="020B0606020202030204" pitchFamily="34" charset="0"/>
              </a:rPr>
              <a:t>Salary is competitive and commensurate with qualifications.  Candidate will be hired at the rank that is comparable to candidate’s education, experience, knowledge, skills and abilities. DRI offers a benefits package that includes medical, dental, vision, life and long-term disability insurance, 15.25% retirement match, 24 annual leave days, a beginning balance of 30 sick leave days, 11 paid holidays, tuition reduction at NSHE institutions for employee, spouse and dependents, and the option to participate in a flexible spending account or health savings account. Additionally, there is no state income tax and no social security deduction. This position is eligible for relocation assistance.  </a:t>
            </a:r>
          </a:p>
          <a:p>
            <a:endParaRPr lang="en-US" sz="1080" dirty="0">
              <a:latin typeface="Arial Narrow" panose="020B0606020202030204" pitchFamily="34" charset="0"/>
            </a:endParaRPr>
          </a:p>
          <a:p>
            <a:r>
              <a:rPr lang="en-US" sz="1080" dirty="0">
                <a:latin typeface="Arial Narrow" panose="020B0606020202030204" pitchFamily="34" charset="0"/>
              </a:rPr>
              <a:t> </a:t>
            </a:r>
          </a:p>
          <a:p>
            <a:endParaRPr lang="en-US" sz="1100" dirty="0">
              <a:latin typeface="Arial Narrow" panose="020B0606020202030204" pitchFamily="34" charset="0"/>
            </a:endParaRP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978064"/>
            <a:ext cx="7315200" cy="770178"/>
          </a:xfrm>
          <a:prstGeom prst="rect">
            <a:avLst/>
          </a:prstGeom>
        </p:spPr>
      </p:pic>
      <p:pic>
        <p:nvPicPr>
          <p:cNvPr id="1030" name="Picture 6" descr="https://www.myworkdaycdn.com/wday/uiclient/static/gwt-desktop/2019.08.1698.3/update/WorkdayApp/8CB9E57BEDDE62E4F67DEB6E19F5308C.cache.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875" y="-136525"/>
            <a:ext cx="9525" cy="95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022808102"/>
              </p:ext>
            </p:extLst>
          </p:nvPr>
        </p:nvGraphicFramePr>
        <p:xfrm>
          <a:off x="-2321560" y="5334000"/>
          <a:ext cx="416560" cy="304800"/>
        </p:xfrm>
        <a:graphic>
          <a:graphicData uri="http://schemas.openxmlformats.org/drawingml/2006/table">
            <a:tbl>
              <a:tblPr/>
              <a:tblGrid>
                <a:gridCol w="208280">
                  <a:extLst>
                    <a:ext uri="{9D8B030D-6E8A-4147-A177-3AD203B41FA5}">
                      <a16:colId xmlns:a16="http://schemas.microsoft.com/office/drawing/2014/main" val="965598291"/>
                    </a:ext>
                  </a:extLst>
                </a:gridCol>
                <a:gridCol w="208280">
                  <a:extLst>
                    <a:ext uri="{9D8B030D-6E8A-4147-A177-3AD203B41FA5}">
                      <a16:colId xmlns:a16="http://schemas.microsoft.com/office/drawing/2014/main" val="1295776766"/>
                    </a:ext>
                  </a:extLst>
                </a:gridCol>
              </a:tblGrid>
              <a:tr h="152400">
                <a:tc>
                  <a:txBody>
                    <a:bodyPr/>
                    <a:lstStyle/>
                    <a:p>
                      <a:pPr rtl="0"/>
                      <a:endParaRPr lang="en-US" sz="1400" dirty="0"/>
                    </a:p>
                  </a:txBody>
                  <a:tcPr anchor="ctr">
                    <a:lnL>
                      <a:noFill/>
                    </a:lnL>
                    <a:lnR>
                      <a:noFill/>
                    </a:lnR>
                    <a:lnT>
                      <a:noFill/>
                    </a:lnT>
                    <a:lnB>
                      <a:noFill/>
                    </a:lnB>
                  </a:tcPr>
                </a:tc>
                <a:tc>
                  <a:txBody>
                    <a:bodyPr/>
                    <a:lstStyle/>
                    <a:p>
                      <a:pPr>
                        <a:buFont typeface="Arial" panose="020B0604020202020204" pitchFamily="34" charset="0"/>
                        <a:buChar char="•"/>
                      </a:pPr>
                      <a:endParaRPr lang="en-US" sz="1400" dirty="0"/>
                    </a:p>
                  </a:txBody>
                  <a:tcPr anchor="ctr">
                    <a:lnL>
                      <a:noFill/>
                    </a:lnL>
                    <a:lnR>
                      <a:noFill/>
                    </a:lnR>
                    <a:lnT>
                      <a:noFill/>
                    </a:lnT>
                    <a:lnB>
                      <a:noFill/>
                    </a:lnB>
                  </a:tcPr>
                </a:tc>
                <a:extLst>
                  <a:ext uri="{0D108BD9-81ED-4DB2-BD59-A6C34878D82A}">
                    <a16:rowId xmlns:a16="http://schemas.microsoft.com/office/drawing/2014/main" val="925990411"/>
                  </a:ext>
                </a:extLst>
              </a:tr>
            </a:tbl>
          </a:graphicData>
        </a:graphic>
      </p:graphicFrame>
    </p:spTree>
    <p:extLst>
      <p:ext uri="{BB962C8B-B14F-4D97-AF65-F5344CB8AC3E}">
        <p14:creationId xmlns:p14="http://schemas.microsoft.com/office/powerpoint/2010/main" val="20131186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1375</TotalTime>
  <Words>728</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Arial Narrow</vt:lpstr>
      <vt:lpstr>Calibri</vt:lpstr>
      <vt:lpstr>Calibri Light</vt:lpstr>
      <vt:lpstr>Wingdings</vt:lpstr>
      <vt:lpstr>Wingdings 2</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Mellies</dc:creator>
  <cp:lastModifiedBy>Rachael Solano</cp:lastModifiedBy>
  <cp:revision>167</cp:revision>
  <cp:lastPrinted>2020-02-07T20:09:34Z</cp:lastPrinted>
  <dcterms:created xsi:type="dcterms:W3CDTF">2014-03-05T18:05:17Z</dcterms:created>
  <dcterms:modified xsi:type="dcterms:W3CDTF">2020-03-03T17:41:26Z</dcterms:modified>
</cp:coreProperties>
</file>